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63"/>
  </p:notesMasterIdLst>
  <p:handoutMasterIdLst>
    <p:handoutMasterId r:id="rId64"/>
  </p:handoutMasterIdLst>
  <p:sldIdLst>
    <p:sldId id="317" r:id="rId2"/>
    <p:sldId id="258" r:id="rId3"/>
    <p:sldId id="259" r:id="rId4"/>
    <p:sldId id="532" r:id="rId5"/>
    <p:sldId id="533" r:id="rId6"/>
    <p:sldId id="415" r:id="rId7"/>
    <p:sldId id="397" r:id="rId8"/>
    <p:sldId id="284" r:id="rId9"/>
    <p:sldId id="282" r:id="rId10"/>
    <p:sldId id="561" r:id="rId11"/>
    <p:sldId id="436" r:id="rId12"/>
    <p:sldId id="535" r:id="rId13"/>
    <p:sldId id="314" r:id="rId14"/>
    <p:sldId id="534" r:id="rId15"/>
    <p:sldId id="429" r:id="rId16"/>
    <p:sldId id="437" r:id="rId17"/>
    <p:sldId id="410" r:id="rId18"/>
    <p:sldId id="568" r:id="rId19"/>
    <p:sldId id="540" r:id="rId20"/>
    <p:sldId id="328" r:id="rId21"/>
    <p:sldId id="438" r:id="rId22"/>
    <p:sldId id="546" r:id="rId23"/>
    <p:sldId id="571" r:id="rId24"/>
    <p:sldId id="569" r:id="rId25"/>
    <p:sldId id="567" r:id="rId26"/>
    <p:sldId id="324" r:id="rId27"/>
    <p:sldId id="348" r:id="rId28"/>
    <p:sldId id="439" r:id="rId29"/>
    <p:sldId id="551" r:id="rId30"/>
    <p:sldId id="537" r:id="rId31"/>
    <p:sldId id="315" r:id="rId32"/>
    <p:sldId id="539" r:id="rId33"/>
    <p:sldId id="443" r:id="rId34"/>
    <p:sldId id="538" r:id="rId35"/>
    <p:sldId id="440" r:id="rId36"/>
    <p:sldId id="548" r:id="rId37"/>
    <p:sldId id="564" r:id="rId38"/>
    <p:sldId id="442" r:id="rId39"/>
    <p:sldId id="565" r:id="rId40"/>
    <p:sldId id="555" r:id="rId41"/>
    <p:sldId id="542" r:id="rId42"/>
    <p:sldId id="553" r:id="rId43"/>
    <p:sldId id="544" r:id="rId44"/>
    <p:sldId id="566" r:id="rId45"/>
    <p:sldId id="570" r:id="rId46"/>
    <p:sldId id="543" r:id="rId47"/>
    <p:sldId id="541" r:id="rId48"/>
    <p:sldId id="563" r:id="rId49"/>
    <p:sldId id="550" r:id="rId50"/>
    <p:sldId id="556" r:id="rId51"/>
    <p:sldId id="557" r:id="rId52"/>
    <p:sldId id="558" r:id="rId53"/>
    <p:sldId id="365" r:id="rId54"/>
    <p:sldId id="559" r:id="rId55"/>
    <p:sldId id="362" r:id="rId56"/>
    <p:sldId id="364" r:id="rId57"/>
    <p:sldId id="345" r:id="rId58"/>
    <p:sldId id="545" r:id="rId59"/>
    <p:sldId id="444" r:id="rId60"/>
    <p:sldId id="562" r:id="rId61"/>
    <p:sldId id="560" r:id="rId62"/>
  </p:sldIdLst>
  <p:sldSz cx="10826750" cy="8120063" type="B4ISO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8">
          <p15:clr>
            <a:srgbClr val="A4A3A4"/>
          </p15:clr>
        </p15:guide>
        <p15:guide id="2" pos="34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" initials="D" lastIdx="1" clrIdx="0">
    <p:extLst>
      <p:ext uri="{19B8F6BF-5375-455C-9EA6-DF929625EA0E}">
        <p15:presenceInfo xmlns:p15="http://schemas.microsoft.com/office/powerpoint/2012/main" userId="D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36"/>
    <a:srgbClr val="42A42E"/>
    <a:srgbClr val="45852B"/>
    <a:srgbClr val="0A0AF0"/>
    <a:srgbClr val="8DC662"/>
    <a:srgbClr val="C3DEB0"/>
    <a:srgbClr val="17240E"/>
    <a:srgbClr val="0000CC"/>
    <a:srgbClr val="143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899" autoAdjust="0"/>
  </p:normalViewPr>
  <p:slideViewPr>
    <p:cSldViewPr snapToGrid="0">
      <p:cViewPr varScale="1">
        <p:scale>
          <a:sx n="61" d="100"/>
          <a:sy n="61" d="100"/>
        </p:scale>
        <p:origin x="1356" y="90"/>
      </p:cViewPr>
      <p:guideLst>
        <p:guide orient="horz" pos="2558"/>
        <p:guide pos="3410"/>
      </p:guideLst>
    </p:cSldViewPr>
  </p:slideViewPr>
  <p:outlineViewPr>
    <p:cViewPr>
      <p:scale>
        <a:sx n="33" d="100"/>
        <a:sy n="33" d="100"/>
      </p:scale>
      <p:origin x="0" y="-463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82"/>
    </p:cViewPr>
  </p:sorterViewPr>
  <p:notesViewPr>
    <p:cSldViewPr snapToGrid="0">
      <p:cViewPr varScale="1">
        <p:scale>
          <a:sx n="68" d="100"/>
          <a:sy n="68" d="100"/>
        </p:scale>
        <p:origin x="21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69000"/>
                  <a:satMod val="105000"/>
                  <a:lumMod val="110000"/>
                </a:schemeClr>
              </a:solidFill>
              <a:ln w="9525" cap="flat" cmpd="sng" algn="ctr">
                <a:solidFill>
                  <a:schemeClr val="accent3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EAD-4F7E-9E58-41AF2F6346B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0000"/>
                      <a:lumMod val="108000"/>
                    </a:schemeClr>
                  </a:gs>
                  <a:gs pos="50000">
                    <a:schemeClr val="accent4">
                      <a:tint val="98000"/>
                      <a:shade val="100000"/>
                      <a:satMod val="100000"/>
                      <a:lumMod val="100000"/>
                    </a:schemeClr>
                  </a:gs>
                  <a:gs pos="100000">
                    <a:schemeClr val="accent4">
                      <a:shade val="72000"/>
                      <a:satMod val="120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60000"/>
                  </a:schemeClr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28000"/>
                  </a:srgb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EAD-4F7E-9E58-41AF2F6346B2}"/>
              </c:ext>
            </c:extLst>
          </c:dPt>
          <c:dPt>
            <c:idx val="2"/>
            <c:bubble3D val="0"/>
            <c:spPr>
              <a:solidFill>
                <a:schemeClr val="accent4">
                  <a:tint val="69000"/>
                  <a:satMod val="105000"/>
                  <a:lumMod val="110000"/>
                </a:schemeClr>
              </a:solidFill>
              <a:ln w="9525" cap="flat" cmpd="sng" algn="ctr">
                <a:solidFill>
                  <a:schemeClr val="accent4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EAD-4F7E-9E58-41AF2F6346B2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EAD-4F7E-9E58-41AF2F6346B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AD-4F7E-9E58-41AF2F6346B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AD-4F7E-9E58-41AF2F6346B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AD-4F7E-9E58-41AF2F634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Liquido intracelular  </c:v>
                </c:pt>
                <c:pt idx="1">
                  <c:v>Liquido interticial </c:v>
                </c:pt>
                <c:pt idx="2">
                  <c:v>Plasma </c:v>
                </c:pt>
                <c:pt idx="3">
                  <c:v>.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0.66</c:v>
                </c:pt>
                <c:pt idx="1">
                  <c:v>0.26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AD-4F7E-9E58-41AF2F6346B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06858-D2B1-4AEC-8733-886D1B41DB54}" type="doc">
      <dgm:prSet loTypeId="urn:microsoft.com/office/officeart/2005/8/layout/hierarchy1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FC2B7CF0-C121-405D-BCB1-6D512DB438C4}">
      <dgm:prSet phldrT="[Texto]" custT="1"/>
      <dgm:spPr/>
      <dgm:t>
        <a:bodyPr/>
        <a:lstStyle/>
        <a:p>
          <a:r>
            <a:rPr lang="es-CO" sz="1800" b="1" dirty="0">
              <a:latin typeface="+mj-lt"/>
            </a:rPr>
            <a:t>DISTRIBUCION DE LIQUIDOS </a:t>
          </a:r>
        </a:p>
      </dgm:t>
    </dgm:pt>
    <dgm:pt modelId="{6EE924D6-9E9F-4A21-A290-56896BCB84F0}" type="parTrans" cxnId="{FB50C50E-6B7E-4DE1-A0EC-387A0DAA1CE6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4C7A615B-A28A-4486-BBF0-45DE7E06950C}" type="sibTrans" cxnId="{FB50C50E-6B7E-4DE1-A0EC-387A0DAA1CE6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28FD3F13-78F9-433D-A8B0-3C36E91FE250}">
      <dgm:prSet phldrT="[Texto]" custT="1"/>
      <dgm:spPr/>
      <dgm:t>
        <a:bodyPr/>
        <a:lstStyle/>
        <a:p>
          <a:r>
            <a:rPr lang="es-CO" sz="1800" b="1" dirty="0">
              <a:latin typeface="+mj-lt"/>
            </a:rPr>
            <a:t>Clases de equipos</a:t>
          </a:r>
        </a:p>
      </dgm:t>
    </dgm:pt>
    <dgm:pt modelId="{0F2A7DC8-2A29-4664-950E-A9BEB6E35DE7}" type="parTrans" cxnId="{66CBA0CE-3368-4D55-95C9-1C1BD62A5C9B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B2EF131B-66D6-4F24-BC3C-E26F59A67905}" type="sibTrans" cxnId="{66CBA0CE-3368-4D55-95C9-1C1BD62A5C9B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0F091937-7390-4DF7-B54A-F25A4CE243AE}">
      <dgm:prSet phldrT="[Texto]" custT="1"/>
      <dgm:spPr/>
      <dgm:t>
        <a:bodyPr/>
        <a:lstStyle/>
        <a:p>
          <a:r>
            <a:rPr lang="es-CO" sz="1800" b="1" dirty="0">
              <a:latin typeface="+mj-lt"/>
            </a:rPr>
            <a:t>Definición </a:t>
          </a:r>
        </a:p>
      </dgm:t>
    </dgm:pt>
    <dgm:pt modelId="{20814C69-B2DD-44F4-84B5-6845F452B8D7}" type="parTrans" cxnId="{CBB67ACB-5087-4CFD-A65D-A6B64E425BC6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4ED2770B-13A5-4BB8-A1E2-F1B946CF3AE6}" type="sibTrans" cxnId="{CBB67ACB-5087-4CFD-A65D-A6B64E425BC6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75594551-D60F-4334-AD2D-3241B28AF00C}">
      <dgm:prSet custT="1"/>
      <dgm:spPr/>
      <dgm:t>
        <a:bodyPr/>
        <a:lstStyle/>
        <a:p>
          <a:r>
            <a:rPr lang="es-CO" sz="1800" b="1" dirty="0">
              <a:latin typeface="+mj-lt"/>
            </a:rPr>
            <a:t>Formula calculo del goteo </a:t>
          </a:r>
        </a:p>
      </dgm:t>
    </dgm:pt>
    <dgm:pt modelId="{8E72D152-7DEB-4570-9944-B9C0E9D32A2C}" type="parTrans" cxnId="{B40E6EB3-6B5E-45B3-9DBC-BF382C18D869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45CB0466-772F-4E6F-8623-7076C1D97E00}" type="sibTrans" cxnId="{B40E6EB3-6B5E-45B3-9DBC-BF382C18D869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7003FD91-D6D0-4889-A370-297BA78881DA}">
      <dgm:prSet custT="1"/>
      <dgm:spPr/>
      <dgm:t>
        <a:bodyPr/>
        <a:lstStyle/>
        <a:p>
          <a:r>
            <a:rPr lang="es-CO" sz="1800" b="1" dirty="0">
              <a:latin typeface="+mj-lt"/>
            </a:rPr>
            <a:t>Sistema de perfusión</a:t>
          </a:r>
        </a:p>
      </dgm:t>
    </dgm:pt>
    <dgm:pt modelId="{8F9FD87F-3A0E-4558-8872-3EA0DD3EBAE9}" type="parTrans" cxnId="{2C9425C5-B363-41C2-B27C-E51AA4DBE8CE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853A1371-286D-45AE-AF22-F36F21AB7E0A}" type="sibTrans" cxnId="{2C9425C5-B363-41C2-B27C-E51AA4DBE8CE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F1240EC6-0365-4570-8074-8607EA58D08C}">
      <dgm:prSet custT="1"/>
      <dgm:spPr/>
      <dgm:t>
        <a:bodyPr/>
        <a:lstStyle/>
        <a:p>
          <a:r>
            <a:rPr lang="es-CO" sz="1800" b="1" dirty="0" err="1">
              <a:latin typeface="+mj-lt"/>
            </a:rPr>
            <a:t>Macrogoteo</a:t>
          </a:r>
          <a:endParaRPr lang="es-CO" sz="1800" b="1" dirty="0">
            <a:latin typeface="+mj-lt"/>
          </a:endParaRPr>
        </a:p>
      </dgm:t>
    </dgm:pt>
    <dgm:pt modelId="{EF06BF6B-7D81-4C36-88AA-D534E3977FA5}" type="parTrans" cxnId="{7339872A-7D11-42B0-A973-15E080E5D0D9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8523D8A7-2FD9-42F3-9328-CFC468F040E7}" type="sibTrans" cxnId="{7339872A-7D11-42B0-A973-15E080E5D0D9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37A6C438-D027-4701-838D-EBBC59E7EC55}">
      <dgm:prSet custT="1"/>
      <dgm:spPr/>
      <dgm:t>
        <a:bodyPr/>
        <a:lstStyle/>
        <a:p>
          <a:r>
            <a:rPr lang="es-CO" sz="1800" b="1" dirty="0" err="1">
              <a:latin typeface="+mj-lt"/>
            </a:rPr>
            <a:t>Normogoteo</a:t>
          </a:r>
          <a:endParaRPr lang="es-CO" sz="1800" b="1" dirty="0">
            <a:latin typeface="+mj-lt"/>
          </a:endParaRPr>
        </a:p>
      </dgm:t>
    </dgm:pt>
    <dgm:pt modelId="{2027C0F1-7CEF-44A1-82F6-9E52F6861991}" type="parTrans" cxnId="{9D6F4654-A0BE-449D-8770-FE10FE7CA72A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2CF0293A-10DF-4722-949F-798C028C556B}" type="sibTrans" cxnId="{9D6F4654-A0BE-449D-8770-FE10FE7CA72A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7CC2B413-CD4C-43FE-9DDC-B6C488ED1714}">
      <dgm:prSet custT="1"/>
      <dgm:spPr/>
      <dgm:t>
        <a:bodyPr/>
        <a:lstStyle/>
        <a:p>
          <a:r>
            <a:rPr lang="es-CO" sz="1800" b="1" dirty="0" err="1">
              <a:latin typeface="+mj-lt"/>
            </a:rPr>
            <a:t>Microgoteo</a:t>
          </a:r>
          <a:endParaRPr lang="es-CO" sz="1800" b="1" dirty="0">
            <a:latin typeface="+mj-lt"/>
          </a:endParaRPr>
        </a:p>
      </dgm:t>
    </dgm:pt>
    <dgm:pt modelId="{B65CE846-3915-4B6A-B75F-39CC3C56654B}" type="parTrans" cxnId="{3EDFF246-5472-4B39-A45A-AF91E26D3877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38703EA6-98E1-445D-9ECC-C38C6B12B804}" type="sibTrans" cxnId="{3EDFF246-5472-4B39-A45A-AF91E26D3877}">
      <dgm:prSet/>
      <dgm:spPr/>
      <dgm:t>
        <a:bodyPr/>
        <a:lstStyle/>
        <a:p>
          <a:endParaRPr lang="es-CO" sz="1800" b="1">
            <a:latin typeface="+mj-lt"/>
          </a:endParaRPr>
        </a:p>
      </dgm:t>
    </dgm:pt>
    <dgm:pt modelId="{E702218A-8DE2-4BEE-B49B-64DE5DC84135}" type="pres">
      <dgm:prSet presAssocID="{EE406858-D2B1-4AEC-8733-886D1B41DB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67E74B-7ED7-4250-AA4C-80CDC69A5942}" type="pres">
      <dgm:prSet presAssocID="{FC2B7CF0-C121-405D-BCB1-6D512DB438C4}" presName="hierRoot1" presStyleCnt="0"/>
      <dgm:spPr/>
    </dgm:pt>
    <dgm:pt modelId="{5687F699-9207-4CFC-A254-66FE68CCEFA2}" type="pres">
      <dgm:prSet presAssocID="{FC2B7CF0-C121-405D-BCB1-6D512DB438C4}" presName="composite" presStyleCnt="0"/>
      <dgm:spPr/>
    </dgm:pt>
    <dgm:pt modelId="{AF8AB9D2-0836-44F1-A8B4-464A7CC22062}" type="pres">
      <dgm:prSet presAssocID="{FC2B7CF0-C121-405D-BCB1-6D512DB438C4}" presName="background" presStyleLbl="node0" presStyleIdx="0" presStyleCnt="1"/>
      <dgm:spPr>
        <a:solidFill>
          <a:srgbClr val="FFC000"/>
        </a:solidFill>
      </dgm:spPr>
    </dgm:pt>
    <dgm:pt modelId="{04A10847-BCB2-45D9-A70E-A9D1C912A24D}" type="pres">
      <dgm:prSet presAssocID="{FC2B7CF0-C121-405D-BCB1-6D512DB438C4}" presName="text" presStyleLbl="fgAcc0" presStyleIdx="0" presStyleCnt="1" custScaleX="173088" custScaleY="140355" custLinFactNeighborX="-5603" custLinFactNeighborY="-13133">
        <dgm:presLayoutVars>
          <dgm:chPref val="3"/>
        </dgm:presLayoutVars>
      </dgm:prSet>
      <dgm:spPr/>
    </dgm:pt>
    <dgm:pt modelId="{9B33E4FF-459C-451A-9238-EA4B29AA10C0}" type="pres">
      <dgm:prSet presAssocID="{FC2B7CF0-C121-405D-BCB1-6D512DB438C4}" presName="hierChild2" presStyleCnt="0"/>
      <dgm:spPr/>
    </dgm:pt>
    <dgm:pt modelId="{24E79D88-C46C-4484-8BC2-FA93F1B1DEEB}" type="pres">
      <dgm:prSet presAssocID="{0F2A7DC8-2A29-4664-950E-A9BEB6E35DE7}" presName="Name10" presStyleLbl="parChTrans1D2" presStyleIdx="0" presStyleCnt="3"/>
      <dgm:spPr/>
    </dgm:pt>
    <dgm:pt modelId="{F92418E0-59A1-4260-9080-B8C4828C637A}" type="pres">
      <dgm:prSet presAssocID="{28FD3F13-78F9-433D-A8B0-3C36E91FE250}" presName="hierRoot2" presStyleCnt="0"/>
      <dgm:spPr/>
    </dgm:pt>
    <dgm:pt modelId="{1C12612F-8B1A-44AC-B0B9-C48788662D68}" type="pres">
      <dgm:prSet presAssocID="{28FD3F13-78F9-433D-A8B0-3C36E91FE250}" presName="composite2" presStyleCnt="0"/>
      <dgm:spPr/>
    </dgm:pt>
    <dgm:pt modelId="{345D7738-0A1F-4566-ADDA-5A1A6A459A67}" type="pres">
      <dgm:prSet presAssocID="{28FD3F13-78F9-433D-A8B0-3C36E91FE250}" presName="background2" presStyleLbl="node2" presStyleIdx="0" presStyleCnt="3"/>
      <dgm:spPr/>
    </dgm:pt>
    <dgm:pt modelId="{88A495B3-B59E-4E26-88FB-84BE09803FB5}" type="pres">
      <dgm:prSet presAssocID="{28FD3F13-78F9-433D-A8B0-3C36E91FE250}" presName="text2" presStyleLbl="fgAcc2" presStyleIdx="0" presStyleCnt="3" custScaleX="126133" custScaleY="65415" custLinFactNeighborX="-53101" custLinFactNeighborY="-15010">
        <dgm:presLayoutVars>
          <dgm:chPref val="3"/>
        </dgm:presLayoutVars>
      </dgm:prSet>
      <dgm:spPr/>
    </dgm:pt>
    <dgm:pt modelId="{30C83322-321B-40F7-9A7A-302719FA1B31}" type="pres">
      <dgm:prSet presAssocID="{28FD3F13-78F9-433D-A8B0-3C36E91FE250}" presName="hierChild3" presStyleCnt="0"/>
      <dgm:spPr/>
    </dgm:pt>
    <dgm:pt modelId="{673017AC-F5AA-407C-98B2-B147D9A748D3}" type="pres">
      <dgm:prSet presAssocID="{8F9FD87F-3A0E-4558-8872-3EA0DD3EBAE9}" presName="Name17" presStyleLbl="parChTrans1D3" presStyleIdx="0" presStyleCnt="1"/>
      <dgm:spPr/>
    </dgm:pt>
    <dgm:pt modelId="{C58B02D0-D731-4473-91C8-F60C4D9D5AFA}" type="pres">
      <dgm:prSet presAssocID="{7003FD91-D6D0-4889-A370-297BA78881DA}" presName="hierRoot3" presStyleCnt="0"/>
      <dgm:spPr/>
    </dgm:pt>
    <dgm:pt modelId="{A6F3DF16-7BDD-4E90-8CE2-82E8F0D77D1C}" type="pres">
      <dgm:prSet presAssocID="{7003FD91-D6D0-4889-A370-297BA78881DA}" presName="composite3" presStyleCnt="0"/>
      <dgm:spPr/>
    </dgm:pt>
    <dgm:pt modelId="{9808653E-91C8-46B2-A2D7-77E41F4F0104}" type="pres">
      <dgm:prSet presAssocID="{7003FD91-D6D0-4889-A370-297BA78881DA}" presName="background3" presStyleLbl="node3" presStyleIdx="0" presStyleCn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CE7A28D-FBA7-4BDF-A8BE-33FCCA07B0FC}" type="pres">
      <dgm:prSet presAssocID="{7003FD91-D6D0-4889-A370-297BA78881DA}" presName="text3" presStyleLbl="fgAcc3" presStyleIdx="0" presStyleCnt="1" custScaleX="125888" custScaleY="75962" custLinFactNeighborX="12276" custLinFactNeighborY="-4063">
        <dgm:presLayoutVars>
          <dgm:chPref val="3"/>
        </dgm:presLayoutVars>
      </dgm:prSet>
      <dgm:spPr/>
    </dgm:pt>
    <dgm:pt modelId="{6C896ED5-E853-4CA5-9A3D-BAE372D622D4}" type="pres">
      <dgm:prSet presAssocID="{7003FD91-D6D0-4889-A370-297BA78881DA}" presName="hierChild4" presStyleCnt="0"/>
      <dgm:spPr/>
    </dgm:pt>
    <dgm:pt modelId="{845FBC83-A9A8-4DEB-80FE-C77A778EFC0B}" type="pres">
      <dgm:prSet presAssocID="{EF06BF6B-7D81-4C36-88AA-D534E3977FA5}" presName="Name23" presStyleLbl="parChTrans1D4" presStyleIdx="0" presStyleCnt="3"/>
      <dgm:spPr/>
    </dgm:pt>
    <dgm:pt modelId="{1B1A310B-721A-4F9A-BE38-EB11326A1A12}" type="pres">
      <dgm:prSet presAssocID="{F1240EC6-0365-4570-8074-8607EA58D08C}" presName="hierRoot4" presStyleCnt="0"/>
      <dgm:spPr/>
    </dgm:pt>
    <dgm:pt modelId="{BFD79488-B706-4488-97FC-FE14799C55D7}" type="pres">
      <dgm:prSet presAssocID="{F1240EC6-0365-4570-8074-8607EA58D08C}" presName="composite4" presStyleCnt="0"/>
      <dgm:spPr/>
    </dgm:pt>
    <dgm:pt modelId="{D405BBB0-860F-427B-B263-832EDDCADC7A}" type="pres">
      <dgm:prSet presAssocID="{F1240EC6-0365-4570-8074-8607EA58D08C}" presName="background4" presStyleLbl="node4" presStyleIdx="0" presStyleCnt="3"/>
      <dgm:spPr/>
    </dgm:pt>
    <dgm:pt modelId="{51B76671-3E0F-42A4-B748-48AEE843AD22}" type="pres">
      <dgm:prSet presAssocID="{F1240EC6-0365-4570-8074-8607EA58D08C}" presName="text4" presStyleLbl="fgAcc4" presStyleIdx="0" presStyleCnt="3" custScaleY="72638" custLinFactNeighborX="24062" custLinFactNeighborY="2474">
        <dgm:presLayoutVars>
          <dgm:chPref val="3"/>
        </dgm:presLayoutVars>
      </dgm:prSet>
      <dgm:spPr/>
    </dgm:pt>
    <dgm:pt modelId="{9ED9436A-2A9B-46BF-879E-DD5426A909A9}" type="pres">
      <dgm:prSet presAssocID="{F1240EC6-0365-4570-8074-8607EA58D08C}" presName="hierChild5" presStyleCnt="0"/>
      <dgm:spPr/>
    </dgm:pt>
    <dgm:pt modelId="{8661FF40-33FE-4D32-9A90-C6669504D872}" type="pres">
      <dgm:prSet presAssocID="{2027C0F1-7CEF-44A1-82F6-9E52F6861991}" presName="Name23" presStyleLbl="parChTrans1D4" presStyleIdx="1" presStyleCnt="3"/>
      <dgm:spPr/>
    </dgm:pt>
    <dgm:pt modelId="{878204C2-EC36-4937-AD88-7CE4143843FE}" type="pres">
      <dgm:prSet presAssocID="{37A6C438-D027-4701-838D-EBBC59E7EC55}" presName="hierRoot4" presStyleCnt="0"/>
      <dgm:spPr/>
    </dgm:pt>
    <dgm:pt modelId="{119E3815-64D1-4C63-9A4B-B1E54364610C}" type="pres">
      <dgm:prSet presAssocID="{37A6C438-D027-4701-838D-EBBC59E7EC55}" presName="composite4" presStyleCnt="0"/>
      <dgm:spPr/>
    </dgm:pt>
    <dgm:pt modelId="{59D36A04-43B8-4CCE-9784-C8F1ADC95C91}" type="pres">
      <dgm:prSet presAssocID="{37A6C438-D027-4701-838D-EBBC59E7EC55}" presName="background4" presStyleLbl="node4" presStyleIdx="1" presStyleCnt="3"/>
      <dgm:spPr/>
    </dgm:pt>
    <dgm:pt modelId="{7AABA459-4C95-4548-A823-A7222BA4212B}" type="pres">
      <dgm:prSet presAssocID="{37A6C438-D027-4701-838D-EBBC59E7EC55}" presName="text4" presStyleLbl="fgAcc4" presStyleIdx="1" presStyleCnt="3" custScaleX="107272" custScaleY="72638" custLinFactNeighborX="35003" custLinFactNeighborY="2474">
        <dgm:presLayoutVars>
          <dgm:chPref val="3"/>
        </dgm:presLayoutVars>
      </dgm:prSet>
      <dgm:spPr/>
    </dgm:pt>
    <dgm:pt modelId="{B9524F6C-974A-4EEB-8742-A5195FFAEE42}" type="pres">
      <dgm:prSet presAssocID="{37A6C438-D027-4701-838D-EBBC59E7EC55}" presName="hierChild5" presStyleCnt="0"/>
      <dgm:spPr/>
    </dgm:pt>
    <dgm:pt modelId="{4BC89BDD-484E-45C0-874D-B12744D4E766}" type="pres">
      <dgm:prSet presAssocID="{B65CE846-3915-4B6A-B75F-39CC3C56654B}" presName="Name23" presStyleLbl="parChTrans1D4" presStyleIdx="2" presStyleCnt="3"/>
      <dgm:spPr/>
    </dgm:pt>
    <dgm:pt modelId="{CA64ED4A-2EDC-4F94-B0D4-0218BB5ABB8B}" type="pres">
      <dgm:prSet presAssocID="{7CC2B413-CD4C-43FE-9DDC-B6C488ED1714}" presName="hierRoot4" presStyleCnt="0"/>
      <dgm:spPr/>
    </dgm:pt>
    <dgm:pt modelId="{664D2465-CEAA-44D1-B01E-EE321788FE73}" type="pres">
      <dgm:prSet presAssocID="{7CC2B413-CD4C-43FE-9DDC-B6C488ED1714}" presName="composite4" presStyleCnt="0"/>
      <dgm:spPr/>
    </dgm:pt>
    <dgm:pt modelId="{50AE3186-7F25-4D89-817D-82DA77487E7C}" type="pres">
      <dgm:prSet presAssocID="{7CC2B413-CD4C-43FE-9DDC-B6C488ED1714}" presName="background4" presStyleLbl="node4" presStyleIdx="2" presStyleCnt="3"/>
      <dgm:spPr/>
    </dgm:pt>
    <dgm:pt modelId="{64798036-9613-489A-ABCE-0C8D7A8AFF4E}" type="pres">
      <dgm:prSet presAssocID="{7CC2B413-CD4C-43FE-9DDC-B6C488ED1714}" presName="text4" presStyleLbl="fgAcc4" presStyleIdx="2" presStyleCnt="3" custScaleX="126838" custScaleY="72638" custLinFactNeighborX="41849" custLinFactNeighborY="-3469">
        <dgm:presLayoutVars>
          <dgm:chPref val="3"/>
        </dgm:presLayoutVars>
      </dgm:prSet>
      <dgm:spPr/>
    </dgm:pt>
    <dgm:pt modelId="{196D3837-56F2-45F4-86E0-0F42DFCF7535}" type="pres">
      <dgm:prSet presAssocID="{7CC2B413-CD4C-43FE-9DDC-B6C488ED1714}" presName="hierChild5" presStyleCnt="0"/>
      <dgm:spPr/>
    </dgm:pt>
    <dgm:pt modelId="{5BF0B31A-0EEB-4576-9074-BCF5B7996996}" type="pres">
      <dgm:prSet presAssocID="{20814C69-B2DD-44F4-84B5-6845F452B8D7}" presName="Name10" presStyleLbl="parChTrans1D2" presStyleIdx="1" presStyleCnt="3"/>
      <dgm:spPr/>
    </dgm:pt>
    <dgm:pt modelId="{91F39BC6-002A-4BFF-A340-0DBEF4E0E310}" type="pres">
      <dgm:prSet presAssocID="{0F091937-7390-4DF7-B54A-F25A4CE243AE}" presName="hierRoot2" presStyleCnt="0"/>
      <dgm:spPr/>
    </dgm:pt>
    <dgm:pt modelId="{75C8ADF3-0FEE-4591-AAD1-98A3F823FFB3}" type="pres">
      <dgm:prSet presAssocID="{0F091937-7390-4DF7-B54A-F25A4CE243AE}" presName="composite2" presStyleCnt="0"/>
      <dgm:spPr/>
    </dgm:pt>
    <dgm:pt modelId="{2C5A28B4-AC5A-4CEE-9BD0-249E7D511207}" type="pres">
      <dgm:prSet presAssocID="{0F091937-7390-4DF7-B54A-F25A4CE243AE}" presName="background2" presStyleLbl="node2" presStyleIdx="1" presStyleCnt="3"/>
      <dgm:spPr/>
    </dgm:pt>
    <dgm:pt modelId="{C92612CB-0BEE-4C72-A18B-2BAD2F497DD1}" type="pres">
      <dgm:prSet presAssocID="{0F091937-7390-4DF7-B54A-F25A4CE243AE}" presName="text2" presStyleLbl="fgAcc2" presStyleIdx="1" presStyleCnt="3" custScaleX="127014" custScaleY="72311" custLinFactNeighborX="-43556" custLinFactNeighborY="-8123">
        <dgm:presLayoutVars>
          <dgm:chPref val="3"/>
        </dgm:presLayoutVars>
      </dgm:prSet>
      <dgm:spPr/>
    </dgm:pt>
    <dgm:pt modelId="{769731D5-DAEA-4966-A903-58AFDA416C83}" type="pres">
      <dgm:prSet presAssocID="{0F091937-7390-4DF7-B54A-F25A4CE243AE}" presName="hierChild3" presStyleCnt="0"/>
      <dgm:spPr/>
    </dgm:pt>
    <dgm:pt modelId="{5B193012-B545-4608-9399-17969D72BF5A}" type="pres">
      <dgm:prSet presAssocID="{8E72D152-7DEB-4570-9944-B9C0E9D32A2C}" presName="Name10" presStyleLbl="parChTrans1D2" presStyleIdx="2" presStyleCnt="3"/>
      <dgm:spPr/>
    </dgm:pt>
    <dgm:pt modelId="{27C40813-3CCA-4328-BEF4-C06F4481DAF4}" type="pres">
      <dgm:prSet presAssocID="{75594551-D60F-4334-AD2D-3241B28AF00C}" presName="hierRoot2" presStyleCnt="0"/>
      <dgm:spPr/>
    </dgm:pt>
    <dgm:pt modelId="{790B3C49-2748-4108-ACE0-E9C67EF2239B}" type="pres">
      <dgm:prSet presAssocID="{75594551-D60F-4334-AD2D-3241B28AF00C}" presName="composite2" presStyleCnt="0"/>
      <dgm:spPr/>
    </dgm:pt>
    <dgm:pt modelId="{98AB49E8-EA6D-44DD-8360-F78290198A31}" type="pres">
      <dgm:prSet presAssocID="{75594551-D60F-4334-AD2D-3241B28AF00C}" presName="background2" presStyleLbl="node2" presStyleIdx="2" presStyleCnt="3"/>
      <dgm:spPr/>
    </dgm:pt>
    <dgm:pt modelId="{D3B160BF-9BDC-47B6-87D0-431F43166410}" type="pres">
      <dgm:prSet presAssocID="{75594551-D60F-4334-AD2D-3241B28AF00C}" presName="text2" presStyleLbl="fgAcc2" presStyleIdx="2" presStyleCnt="3" custScaleX="140915" custScaleY="97408" custLinFactNeighborX="-22546" custLinFactNeighborY="-24487">
        <dgm:presLayoutVars>
          <dgm:chPref val="3"/>
        </dgm:presLayoutVars>
      </dgm:prSet>
      <dgm:spPr/>
    </dgm:pt>
    <dgm:pt modelId="{EA8BDA39-FA5B-4B7E-B643-6FF03C6634D6}" type="pres">
      <dgm:prSet presAssocID="{75594551-D60F-4334-AD2D-3241B28AF00C}" presName="hierChild3" presStyleCnt="0"/>
      <dgm:spPr/>
    </dgm:pt>
  </dgm:ptLst>
  <dgm:cxnLst>
    <dgm:cxn modelId="{90100E0B-A881-4DC5-8A31-6E0FCA621EF4}" type="presOf" srcId="{75594551-D60F-4334-AD2D-3241B28AF00C}" destId="{D3B160BF-9BDC-47B6-87D0-431F43166410}" srcOrd="0" destOrd="0" presId="urn:microsoft.com/office/officeart/2005/8/layout/hierarchy1"/>
    <dgm:cxn modelId="{FB50C50E-6B7E-4DE1-A0EC-387A0DAA1CE6}" srcId="{EE406858-D2B1-4AEC-8733-886D1B41DB54}" destId="{FC2B7CF0-C121-405D-BCB1-6D512DB438C4}" srcOrd="0" destOrd="0" parTransId="{6EE924D6-9E9F-4A21-A290-56896BCB84F0}" sibTransId="{4C7A615B-A28A-4486-BBF0-45DE7E06950C}"/>
    <dgm:cxn modelId="{70BC1113-A3C8-48B0-B62E-4C9A1E30B132}" type="presOf" srcId="{7003FD91-D6D0-4889-A370-297BA78881DA}" destId="{BCE7A28D-FBA7-4BDF-A8BE-33FCCA07B0FC}" srcOrd="0" destOrd="0" presId="urn:microsoft.com/office/officeart/2005/8/layout/hierarchy1"/>
    <dgm:cxn modelId="{543DBD21-77CB-4BBF-AD02-2E8167850810}" type="presOf" srcId="{F1240EC6-0365-4570-8074-8607EA58D08C}" destId="{51B76671-3E0F-42A4-B748-48AEE843AD22}" srcOrd="0" destOrd="0" presId="urn:microsoft.com/office/officeart/2005/8/layout/hierarchy1"/>
    <dgm:cxn modelId="{7339872A-7D11-42B0-A973-15E080E5D0D9}" srcId="{7003FD91-D6D0-4889-A370-297BA78881DA}" destId="{F1240EC6-0365-4570-8074-8607EA58D08C}" srcOrd="0" destOrd="0" parTransId="{EF06BF6B-7D81-4C36-88AA-D534E3977FA5}" sibTransId="{8523D8A7-2FD9-42F3-9328-CFC468F040E7}"/>
    <dgm:cxn modelId="{A312E446-AAA8-4F67-9D2D-95C49071DB5F}" type="presOf" srcId="{7CC2B413-CD4C-43FE-9DDC-B6C488ED1714}" destId="{64798036-9613-489A-ABCE-0C8D7A8AFF4E}" srcOrd="0" destOrd="0" presId="urn:microsoft.com/office/officeart/2005/8/layout/hierarchy1"/>
    <dgm:cxn modelId="{3E25F146-9CD8-473D-A694-D92349BEE77A}" type="presOf" srcId="{EF06BF6B-7D81-4C36-88AA-D534E3977FA5}" destId="{845FBC83-A9A8-4DEB-80FE-C77A778EFC0B}" srcOrd="0" destOrd="0" presId="urn:microsoft.com/office/officeart/2005/8/layout/hierarchy1"/>
    <dgm:cxn modelId="{3EDFF246-5472-4B39-A45A-AF91E26D3877}" srcId="{7003FD91-D6D0-4889-A370-297BA78881DA}" destId="{7CC2B413-CD4C-43FE-9DDC-B6C488ED1714}" srcOrd="2" destOrd="0" parTransId="{B65CE846-3915-4B6A-B75F-39CC3C56654B}" sibTransId="{38703EA6-98E1-445D-9ECC-C38C6B12B804}"/>
    <dgm:cxn modelId="{7D782371-23A9-403A-965B-0963D42F3730}" type="presOf" srcId="{EE406858-D2B1-4AEC-8733-886D1B41DB54}" destId="{E702218A-8DE2-4BEE-B49B-64DE5DC84135}" srcOrd="0" destOrd="0" presId="urn:microsoft.com/office/officeart/2005/8/layout/hierarchy1"/>
    <dgm:cxn modelId="{9D6F4654-A0BE-449D-8770-FE10FE7CA72A}" srcId="{7003FD91-D6D0-4889-A370-297BA78881DA}" destId="{37A6C438-D027-4701-838D-EBBC59E7EC55}" srcOrd="1" destOrd="0" parTransId="{2027C0F1-7CEF-44A1-82F6-9E52F6861991}" sibTransId="{2CF0293A-10DF-4722-949F-798C028C556B}"/>
    <dgm:cxn modelId="{A52E0E8F-0164-4554-9971-7E168BBD4833}" type="presOf" srcId="{28FD3F13-78F9-433D-A8B0-3C36E91FE250}" destId="{88A495B3-B59E-4E26-88FB-84BE09803FB5}" srcOrd="0" destOrd="0" presId="urn:microsoft.com/office/officeart/2005/8/layout/hierarchy1"/>
    <dgm:cxn modelId="{98A92E8F-80FC-4554-987D-973E6D74A829}" type="presOf" srcId="{B65CE846-3915-4B6A-B75F-39CC3C56654B}" destId="{4BC89BDD-484E-45C0-874D-B12744D4E766}" srcOrd="0" destOrd="0" presId="urn:microsoft.com/office/officeart/2005/8/layout/hierarchy1"/>
    <dgm:cxn modelId="{AA80DB9B-F4E1-4F02-9ACB-6103E2CB1E27}" type="presOf" srcId="{37A6C438-D027-4701-838D-EBBC59E7EC55}" destId="{7AABA459-4C95-4548-A823-A7222BA4212B}" srcOrd="0" destOrd="0" presId="urn:microsoft.com/office/officeart/2005/8/layout/hierarchy1"/>
    <dgm:cxn modelId="{0A8F889E-86E5-4449-ADBA-777F15D9212B}" type="presOf" srcId="{FC2B7CF0-C121-405D-BCB1-6D512DB438C4}" destId="{04A10847-BCB2-45D9-A70E-A9D1C912A24D}" srcOrd="0" destOrd="0" presId="urn:microsoft.com/office/officeart/2005/8/layout/hierarchy1"/>
    <dgm:cxn modelId="{F157999F-4F65-4DC8-9C2E-748ADB2C408C}" type="presOf" srcId="{2027C0F1-7CEF-44A1-82F6-9E52F6861991}" destId="{8661FF40-33FE-4D32-9A90-C6669504D872}" srcOrd="0" destOrd="0" presId="urn:microsoft.com/office/officeart/2005/8/layout/hierarchy1"/>
    <dgm:cxn modelId="{B40E6EB3-6B5E-45B3-9DBC-BF382C18D869}" srcId="{FC2B7CF0-C121-405D-BCB1-6D512DB438C4}" destId="{75594551-D60F-4334-AD2D-3241B28AF00C}" srcOrd="2" destOrd="0" parTransId="{8E72D152-7DEB-4570-9944-B9C0E9D32A2C}" sibTransId="{45CB0466-772F-4E6F-8623-7076C1D97E00}"/>
    <dgm:cxn modelId="{2C9425C5-B363-41C2-B27C-E51AA4DBE8CE}" srcId="{28FD3F13-78F9-433D-A8B0-3C36E91FE250}" destId="{7003FD91-D6D0-4889-A370-297BA78881DA}" srcOrd="0" destOrd="0" parTransId="{8F9FD87F-3A0E-4558-8872-3EA0DD3EBAE9}" sibTransId="{853A1371-286D-45AE-AF22-F36F21AB7E0A}"/>
    <dgm:cxn modelId="{AD702CC9-48FB-4702-B5AA-246B094630EC}" type="presOf" srcId="{8E72D152-7DEB-4570-9944-B9C0E9D32A2C}" destId="{5B193012-B545-4608-9399-17969D72BF5A}" srcOrd="0" destOrd="0" presId="urn:microsoft.com/office/officeart/2005/8/layout/hierarchy1"/>
    <dgm:cxn modelId="{CBB67ACB-5087-4CFD-A65D-A6B64E425BC6}" srcId="{FC2B7CF0-C121-405D-BCB1-6D512DB438C4}" destId="{0F091937-7390-4DF7-B54A-F25A4CE243AE}" srcOrd="1" destOrd="0" parTransId="{20814C69-B2DD-44F4-84B5-6845F452B8D7}" sibTransId="{4ED2770B-13A5-4BB8-A1E2-F1B946CF3AE6}"/>
    <dgm:cxn modelId="{D91790CB-3B7F-4C82-8E09-BDCEE6E66973}" type="presOf" srcId="{20814C69-B2DD-44F4-84B5-6845F452B8D7}" destId="{5BF0B31A-0EEB-4576-9074-BCF5B7996996}" srcOrd="0" destOrd="0" presId="urn:microsoft.com/office/officeart/2005/8/layout/hierarchy1"/>
    <dgm:cxn modelId="{66CBA0CE-3368-4D55-95C9-1C1BD62A5C9B}" srcId="{FC2B7CF0-C121-405D-BCB1-6D512DB438C4}" destId="{28FD3F13-78F9-433D-A8B0-3C36E91FE250}" srcOrd="0" destOrd="0" parTransId="{0F2A7DC8-2A29-4664-950E-A9BEB6E35DE7}" sibTransId="{B2EF131B-66D6-4F24-BC3C-E26F59A67905}"/>
    <dgm:cxn modelId="{BEFB51DE-CC5A-42F0-8ECD-C2FB21229E32}" type="presOf" srcId="{0F2A7DC8-2A29-4664-950E-A9BEB6E35DE7}" destId="{24E79D88-C46C-4484-8BC2-FA93F1B1DEEB}" srcOrd="0" destOrd="0" presId="urn:microsoft.com/office/officeart/2005/8/layout/hierarchy1"/>
    <dgm:cxn modelId="{FFD1D6F7-BA95-4A72-91D3-0B6CD08DCB88}" type="presOf" srcId="{8F9FD87F-3A0E-4558-8872-3EA0DD3EBAE9}" destId="{673017AC-F5AA-407C-98B2-B147D9A748D3}" srcOrd="0" destOrd="0" presId="urn:microsoft.com/office/officeart/2005/8/layout/hierarchy1"/>
    <dgm:cxn modelId="{DB1587FD-0DC2-43ED-8DE1-09B31CB8A727}" type="presOf" srcId="{0F091937-7390-4DF7-B54A-F25A4CE243AE}" destId="{C92612CB-0BEE-4C72-A18B-2BAD2F497DD1}" srcOrd="0" destOrd="0" presId="urn:microsoft.com/office/officeart/2005/8/layout/hierarchy1"/>
    <dgm:cxn modelId="{19E74702-07E2-438F-9911-AA3922A97EBF}" type="presParOf" srcId="{E702218A-8DE2-4BEE-B49B-64DE5DC84135}" destId="{1467E74B-7ED7-4250-AA4C-80CDC69A5942}" srcOrd="0" destOrd="0" presId="urn:microsoft.com/office/officeart/2005/8/layout/hierarchy1"/>
    <dgm:cxn modelId="{AD076AE2-EB66-43E2-B316-FF9E3157844B}" type="presParOf" srcId="{1467E74B-7ED7-4250-AA4C-80CDC69A5942}" destId="{5687F699-9207-4CFC-A254-66FE68CCEFA2}" srcOrd="0" destOrd="0" presId="urn:microsoft.com/office/officeart/2005/8/layout/hierarchy1"/>
    <dgm:cxn modelId="{33901F35-572F-4981-8641-28EE43ACC72D}" type="presParOf" srcId="{5687F699-9207-4CFC-A254-66FE68CCEFA2}" destId="{AF8AB9D2-0836-44F1-A8B4-464A7CC22062}" srcOrd="0" destOrd="0" presId="urn:microsoft.com/office/officeart/2005/8/layout/hierarchy1"/>
    <dgm:cxn modelId="{32D136D9-9FAC-4934-841D-AD54BFD52B27}" type="presParOf" srcId="{5687F699-9207-4CFC-A254-66FE68CCEFA2}" destId="{04A10847-BCB2-45D9-A70E-A9D1C912A24D}" srcOrd="1" destOrd="0" presId="urn:microsoft.com/office/officeart/2005/8/layout/hierarchy1"/>
    <dgm:cxn modelId="{9AB0C2A6-D296-4AB0-BCAC-FC670E6ABCE2}" type="presParOf" srcId="{1467E74B-7ED7-4250-AA4C-80CDC69A5942}" destId="{9B33E4FF-459C-451A-9238-EA4B29AA10C0}" srcOrd="1" destOrd="0" presId="urn:microsoft.com/office/officeart/2005/8/layout/hierarchy1"/>
    <dgm:cxn modelId="{F13B5FCF-EF99-4DB5-BC95-C2353DC2C1B8}" type="presParOf" srcId="{9B33E4FF-459C-451A-9238-EA4B29AA10C0}" destId="{24E79D88-C46C-4484-8BC2-FA93F1B1DEEB}" srcOrd="0" destOrd="0" presId="urn:microsoft.com/office/officeart/2005/8/layout/hierarchy1"/>
    <dgm:cxn modelId="{E479CCA4-D897-4E20-B5E5-60AF14D79006}" type="presParOf" srcId="{9B33E4FF-459C-451A-9238-EA4B29AA10C0}" destId="{F92418E0-59A1-4260-9080-B8C4828C637A}" srcOrd="1" destOrd="0" presId="urn:microsoft.com/office/officeart/2005/8/layout/hierarchy1"/>
    <dgm:cxn modelId="{E2D85431-D5C8-4D42-8A3E-145018CF2DC4}" type="presParOf" srcId="{F92418E0-59A1-4260-9080-B8C4828C637A}" destId="{1C12612F-8B1A-44AC-B0B9-C48788662D68}" srcOrd="0" destOrd="0" presId="urn:microsoft.com/office/officeart/2005/8/layout/hierarchy1"/>
    <dgm:cxn modelId="{C677A4F6-A5D3-4F50-8473-41C757C61CEA}" type="presParOf" srcId="{1C12612F-8B1A-44AC-B0B9-C48788662D68}" destId="{345D7738-0A1F-4566-ADDA-5A1A6A459A67}" srcOrd="0" destOrd="0" presId="urn:microsoft.com/office/officeart/2005/8/layout/hierarchy1"/>
    <dgm:cxn modelId="{AC84ACEE-9963-4C8C-A30F-4201D317E560}" type="presParOf" srcId="{1C12612F-8B1A-44AC-B0B9-C48788662D68}" destId="{88A495B3-B59E-4E26-88FB-84BE09803FB5}" srcOrd="1" destOrd="0" presId="urn:microsoft.com/office/officeart/2005/8/layout/hierarchy1"/>
    <dgm:cxn modelId="{5FC33DBD-C463-4454-89C0-CF43B7F4351E}" type="presParOf" srcId="{F92418E0-59A1-4260-9080-B8C4828C637A}" destId="{30C83322-321B-40F7-9A7A-302719FA1B31}" srcOrd="1" destOrd="0" presId="urn:microsoft.com/office/officeart/2005/8/layout/hierarchy1"/>
    <dgm:cxn modelId="{8E4FA710-0D82-4DD7-95D8-731F91EF94DD}" type="presParOf" srcId="{30C83322-321B-40F7-9A7A-302719FA1B31}" destId="{673017AC-F5AA-407C-98B2-B147D9A748D3}" srcOrd="0" destOrd="0" presId="urn:microsoft.com/office/officeart/2005/8/layout/hierarchy1"/>
    <dgm:cxn modelId="{722E0C48-21FA-4C05-88DD-DB4826D16240}" type="presParOf" srcId="{30C83322-321B-40F7-9A7A-302719FA1B31}" destId="{C58B02D0-D731-4473-91C8-F60C4D9D5AFA}" srcOrd="1" destOrd="0" presId="urn:microsoft.com/office/officeart/2005/8/layout/hierarchy1"/>
    <dgm:cxn modelId="{EE0D2CDE-74DB-47EB-B61F-5155C8EBA47C}" type="presParOf" srcId="{C58B02D0-D731-4473-91C8-F60C4D9D5AFA}" destId="{A6F3DF16-7BDD-4E90-8CE2-82E8F0D77D1C}" srcOrd="0" destOrd="0" presId="urn:microsoft.com/office/officeart/2005/8/layout/hierarchy1"/>
    <dgm:cxn modelId="{C193A62A-BB99-4558-A60D-F7E263005408}" type="presParOf" srcId="{A6F3DF16-7BDD-4E90-8CE2-82E8F0D77D1C}" destId="{9808653E-91C8-46B2-A2D7-77E41F4F0104}" srcOrd="0" destOrd="0" presId="urn:microsoft.com/office/officeart/2005/8/layout/hierarchy1"/>
    <dgm:cxn modelId="{DFA28568-E1C6-40EE-B5BE-0F2DA7F38D79}" type="presParOf" srcId="{A6F3DF16-7BDD-4E90-8CE2-82E8F0D77D1C}" destId="{BCE7A28D-FBA7-4BDF-A8BE-33FCCA07B0FC}" srcOrd="1" destOrd="0" presId="urn:microsoft.com/office/officeart/2005/8/layout/hierarchy1"/>
    <dgm:cxn modelId="{A563186A-633D-4FD4-B5D7-35594B6DAF75}" type="presParOf" srcId="{C58B02D0-D731-4473-91C8-F60C4D9D5AFA}" destId="{6C896ED5-E853-4CA5-9A3D-BAE372D622D4}" srcOrd="1" destOrd="0" presId="urn:microsoft.com/office/officeart/2005/8/layout/hierarchy1"/>
    <dgm:cxn modelId="{792A844F-009C-46FB-BA45-8AF6D7746C80}" type="presParOf" srcId="{6C896ED5-E853-4CA5-9A3D-BAE372D622D4}" destId="{845FBC83-A9A8-4DEB-80FE-C77A778EFC0B}" srcOrd="0" destOrd="0" presId="urn:microsoft.com/office/officeart/2005/8/layout/hierarchy1"/>
    <dgm:cxn modelId="{E2086DFD-1666-4282-8A75-4B6C40D3DE9C}" type="presParOf" srcId="{6C896ED5-E853-4CA5-9A3D-BAE372D622D4}" destId="{1B1A310B-721A-4F9A-BE38-EB11326A1A12}" srcOrd="1" destOrd="0" presId="urn:microsoft.com/office/officeart/2005/8/layout/hierarchy1"/>
    <dgm:cxn modelId="{D9993DDC-ADC3-4209-84B2-56AD6ADF5691}" type="presParOf" srcId="{1B1A310B-721A-4F9A-BE38-EB11326A1A12}" destId="{BFD79488-B706-4488-97FC-FE14799C55D7}" srcOrd="0" destOrd="0" presId="urn:microsoft.com/office/officeart/2005/8/layout/hierarchy1"/>
    <dgm:cxn modelId="{C45E0515-651A-4383-A950-E9B833C6A8AA}" type="presParOf" srcId="{BFD79488-B706-4488-97FC-FE14799C55D7}" destId="{D405BBB0-860F-427B-B263-832EDDCADC7A}" srcOrd="0" destOrd="0" presId="urn:microsoft.com/office/officeart/2005/8/layout/hierarchy1"/>
    <dgm:cxn modelId="{46AE6748-BA65-4F81-9BAC-D14B0FDCE86D}" type="presParOf" srcId="{BFD79488-B706-4488-97FC-FE14799C55D7}" destId="{51B76671-3E0F-42A4-B748-48AEE843AD22}" srcOrd="1" destOrd="0" presId="urn:microsoft.com/office/officeart/2005/8/layout/hierarchy1"/>
    <dgm:cxn modelId="{4A660D6D-4763-4E64-915F-33E7C4600804}" type="presParOf" srcId="{1B1A310B-721A-4F9A-BE38-EB11326A1A12}" destId="{9ED9436A-2A9B-46BF-879E-DD5426A909A9}" srcOrd="1" destOrd="0" presId="urn:microsoft.com/office/officeart/2005/8/layout/hierarchy1"/>
    <dgm:cxn modelId="{7634143E-6091-4C3B-BB2B-9F75796B7697}" type="presParOf" srcId="{6C896ED5-E853-4CA5-9A3D-BAE372D622D4}" destId="{8661FF40-33FE-4D32-9A90-C6669504D872}" srcOrd="2" destOrd="0" presId="urn:microsoft.com/office/officeart/2005/8/layout/hierarchy1"/>
    <dgm:cxn modelId="{2D8DD850-0201-4FDD-8C7B-AA96017AEBB6}" type="presParOf" srcId="{6C896ED5-E853-4CA5-9A3D-BAE372D622D4}" destId="{878204C2-EC36-4937-AD88-7CE4143843FE}" srcOrd="3" destOrd="0" presId="urn:microsoft.com/office/officeart/2005/8/layout/hierarchy1"/>
    <dgm:cxn modelId="{D5536489-28FC-4FE2-ADAD-D8B2FAC4F097}" type="presParOf" srcId="{878204C2-EC36-4937-AD88-7CE4143843FE}" destId="{119E3815-64D1-4C63-9A4B-B1E54364610C}" srcOrd="0" destOrd="0" presId="urn:microsoft.com/office/officeart/2005/8/layout/hierarchy1"/>
    <dgm:cxn modelId="{CAC18D2D-3F41-4774-8947-683334AC4FB4}" type="presParOf" srcId="{119E3815-64D1-4C63-9A4B-B1E54364610C}" destId="{59D36A04-43B8-4CCE-9784-C8F1ADC95C91}" srcOrd="0" destOrd="0" presId="urn:microsoft.com/office/officeart/2005/8/layout/hierarchy1"/>
    <dgm:cxn modelId="{DF918F81-747C-4D4A-BA98-48928916547A}" type="presParOf" srcId="{119E3815-64D1-4C63-9A4B-B1E54364610C}" destId="{7AABA459-4C95-4548-A823-A7222BA4212B}" srcOrd="1" destOrd="0" presId="urn:microsoft.com/office/officeart/2005/8/layout/hierarchy1"/>
    <dgm:cxn modelId="{669F30F7-B8DD-4B8E-B667-858B37111AD9}" type="presParOf" srcId="{878204C2-EC36-4937-AD88-7CE4143843FE}" destId="{B9524F6C-974A-4EEB-8742-A5195FFAEE42}" srcOrd="1" destOrd="0" presId="urn:microsoft.com/office/officeart/2005/8/layout/hierarchy1"/>
    <dgm:cxn modelId="{628413D4-5BDD-4ADC-9E6F-148D93EE34C5}" type="presParOf" srcId="{6C896ED5-E853-4CA5-9A3D-BAE372D622D4}" destId="{4BC89BDD-484E-45C0-874D-B12744D4E766}" srcOrd="4" destOrd="0" presId="urn:microsoft.com/office/officeart/2005/8/layout/hierarchy1"/>
    <dgm:cxn modelId="{E65F91A4-8373-42E4-8D7D-441233FBE098}" type="presParOf" srcId="{6C896ED5-E853-4CA5-9A3D-BAE372D622D4}" destId="{CA64ED4A-2EDC-4F94-B0D4-0218BB5ABB8B}" srcOrd="5" destOrd="0" presId="urn:microsoft.com/office/officeart/2005/8/layout/hierarchy1"/>
    <dgm:cxn modelId="{B8CA56AA-FDE7-4586-B35D-5D992B847244}" type="presParOf" srcId="{CA64ED4A-2EDC-4F94-B0D4-0218BB5ABB8B}" destId="{664D2465-CEAA-44D1-B01E-EE321788FE73}" srcOrd="0" destOrd="0" presId="urn:microsoft.com/office/officeart/2005/8/layout/hierarchy1"/>
    <dgm:cxn modelId="{9245EDBD-8A91-4565-B38A-DB60EE656D7C}" type="presParOf" srcId="{664D2465-CEAA-44D1-B01E-EE321788FE73}" destId="{50AE3186-7F25-4D89-817D-82DA77487E7C}" srcOrd="0" destOrd="0" presId="urn:microsoft.com/office/officeart/2005/8/layout/hierarchy1"/>
    <dgm:cxn modelId="{89890DAD-6132-4338-937B-8E910473842E}" type="presParOf" srcId="{664D2465-CEAA-44D1-B01E-EE321788FE73}" destId="{64798036-9613-489A-ABCE-0C8D7A8AFF4E}" srcOrd="1" destOrd="0" presId="urn:microsoft.com/office/officeart/2005/8/layout/hierarchy1"/>
    <dgm:cxn modelId="{A6B6A55D-9C3A-4718-8C9E-1EDE21510043}" type="presParOf" srcId="{CA64ED4A-2EDC-4F94-B0D4-0218BB5ABB8B}" destId="{196D3837-56F2-45F4-86E0-0F42DFCF7535}" srcOrd="1" destOrd="0" presId="urn:microsoft.com/office/officeart/2005/8/layout/hierarchy1"/>
    <dgm:cxn modelId="{50696E46-BC64-4F51-BA39-67A6FEDC0EA4}" type="presParOf" srcId="{9B33E4FF-459C-451A-9238-EA4B29AA10C0}" destId="{5BF0B31A-0EEB-4576-9074-BCF5B7996996}" srcOrd="2" destOrd="0" presId="urn:microsoft.com/office/officeart/2005/8/layout/hierarchy1"/>
    <dgm:cxn modelId="{F2F2DCD2-541F-42A8-8289-52FC5336B63A}" type="presParOf" srcId="{9B33E4FF-459C-451A-9238-EA4B29AA10C0}" destId="{91F39BC6-002A-4BFF-A340-0DBEF4E0E310}" srcOrd="3" destOrd="0" presId="urn:microsoft.com/office/officeart/2005/8/layout/hierarchy1"/>
    <dgm:cxn modelId="{AF99A9AA-1EB7-4E9C-B8A5-FA8E97EE9944}" type="presParOf" srcId="{91F39BC6-002A-4BFF-A340-0DBEF4E0E310}" destId="{75C8ADF3-0FEE-4591-AAD1-98A3F823FFB3}" srcOrd="0" destOrd="0" presId="urn:microsoft.com/office/officeart/2005/8/layout/hierarchy1"/>
    <dgm:cxn modelId="{4822E167-0CE9-4C4E-A7D3-76F7BB7DB9DF}" type="presParOf" srcId="{75C8ADF3-0FEE-4591-AAD1-98A3F823FFB3}" destId="{2C5A28B4-AC5A-4CEE-9BD0-249E7D511207}" srcOrd="0" destOrd="0" presId="urn:microsoft.com/office/officeart/2005/8/layout/hierarchy1"/>
    <dgm:cxn modelId="{F36CFCC7-3CB7-41E9-9D64-D3F7B8CE93B0}" type="presParOf" srcId="{75C8ADF3-0FEE-4591-AAD1-98A3F823FFB3}" destId="{C92612CB-0BEE-4C72-A18B-2BAD2F497DD1}" srcOrd="1" destOrd="0" presId="urn:microsoft.com/office/officeart/2005/8/layout/hierarchy1"/>
    <dgm:cxn modelId="{477FDC09-397F-4F5B-85E4-7797DFBEA063}" type="presParOf" srcId="{91F39BC6-002A-4BFF-A340-0DBEF4E0E310}" destId="{769731D5-DAEA-4966-A903-58AFDA416C83}" srcOrd="1" destOrd="0" presId="urn:microsoft.com/office/officeart/2005/8/layout/hierarchy1"/>
    <dgm:cxn modelId="{CCC0AD4F-92B7-4398-B0F4-90EFC280DB80}" type="presParOf" srcId="{9B33E4FF-459C-451A-9238-EA4B29AA10C0}" destId="{5B193012-B545-4608-9399-17969D72BF5A}" srcOrd="4" destOrd="0" presId="urn:microsoft.com/office/officeart/2005/8/layout/hierarchy1"/>
    <dgm:cxn modelId="{5707E818-1A43-4181-A8F4-6A5CCB0C0083}" type="presParOf" srcId="{9B33E4FF-459C-451A-9238-EA4B29AA10C0}" destId="{27C40813-3CCA-4328-BEF4-C06F4481DAF4}" srcOrd="5" destOrd="0" presId="urn:microsoft.com/office/officeart/2005/8/layout/hierarchy1"/>
    <dgm:cxn modelId="{59B660D4-2461-48E0-B343-9C265E45BB55}" type="presParOf" srcId="{27C40813-3CCA-4328-BEF4-C06F4481DAF4}" destId="{790B3C49-2748-4108-ACE0-E9C67EF2239B}" srcOrd="0" destOrd="0" presId="urn:microsoft.com/office/officeart/2005/8/layout/hierarchy1"/>
    <dgm:cxn modelId="{A30031F5-C9F4-4D1B-A6ED-528563D47DAA}" type="presParOf" srcId="{790B3C49-2748-4108-ACE0-E9C67EF2239B}" destId="{98AB49E8-EA6D-44DD-8360-F78290198A31}" srcOrd="0" destOrd="0" presId="urn:microsoft.com/office/officeart/2005/8/layout/hierarchy1"/>
    <dgm:cxn modelId="{93DE981C-98A4-423E-ADCA-D02641E1E6EC}" type="presParOf" srcId="{790B3C49-2748-4108-ACE0-E9C67EF2239B}" destId="{D3B160BF-9BDC-47B6-87D0-431F43166410}" srcOrd="1" destOrd="0" presId="urn:microsoft.com/office/officeart/2005/8/layout/hierarchy1"/>
    <dgm:cxn modelId="{2F341957-57EB-4817-908B-C462A52AAD94}" type="presParOf" srcId="{27C40813-3CCA-4328-BEF4-C06F4481DAF4}" destId="{EA8BDA39-FA5B-4B7E-B643-6FF03C6634D6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F657B1-25AA-41B1-9BC5-4BAE6111B224}" type="doc">
      <dgm:prSet loTypeId="urn:microsoft.com/office/officeart/2005/8/layout/h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7A02287-2B50-4187-91E6-9DD3A558A43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_tradnl" sz="2800" i="1" dirty="0">
              <a:latin typeface="Arial Narrow" panose="020B0606020202030204" pitchFamily="34" charset="0"/>
            </a:rPr>
            <a:t>EJ:  S.S.N.0.9%   a  60 </a:t>
          </a:r>
          <a:r>
            <a:rPr lang="es-ES_tradnl" sz="2800" i="1" dirty="0" err="1">
              <a:latin typeface="Arial Narrow" panose="020B0606020202030204" pitchFamily="34" charset="0"/>
            </a:rPr>
            <a:t>cc</a:t>
          </a:r>
          <a:r>
            <a:rPr lang="es-ES_tradnl" sz="2800" i="1" dirty="0">
              <a:latin typeface="Arial Narrow" panose="020B0606020202030204" pitchFamily="34" charset="0"/>
            </a:rPr>
            <a:t> por hora </a:t>
          </a:r>
          <a:endParaRPr lang="es-MX" sz="2800" i="1" dirty="0">
            <a:latin typeface="Arial Narrow" panose="020B0606020202030204" pitchFamily="34" charset="0"/>
          </a:endParaRPr>
        </a:p>
      </dgm:t>
    </dgm:pt>
    <dgm:pt modelId="{23B2EA95-0A6F-4D18-9D21-4C1B913B952D}" type="parTrans" cxnId="{C1A007EA-D79A-4D15-B637-BE1ABFE30714}">
      <dgm:prSet/>
      <dgm:spPr/>
      <dgm:t>
        <a:bodyPr/>
        <a:lstStyle/>
        <a:p>
          <a:endParaRPr lang="es-MX" sz="2800" i="1">
            <a:latin typeface="Arial Narrow" panose="020B0606020202030204" pitchFamily="34" charset="0"/>
          </a:endParaRPr>
        </a:p>
      </dgm:t>
    </dgm:pt>
    <dgm:pt modelId="{0265EB3E-10E7-4C6F-9030-74D6EB0C6F74}" type="sibTrans" cxnId="{C1A007EA-D79A-4D15-B637-BE1ABFE30714}">
      <dgm:prSet/>
      <dgm:spPr/>
      <dgm:t>
        <a:bodyPr/>
        <a:lstStyle/>
        <a:p>
          <a:endParaRPr lang="es-MX" sz="2800" i="1">
            <a:latin typeface="Arial Narrow" panose="020B0606020202030204" pitchFamily="34" charset="0"/>
          </a:endParaRPr>
        </a:p>
      </dgm:t>
    </dgm:pt>
    <dgm:pt modelId="{44C1704A-E0EC-4ABE-A354-6DE7A5233508}">
      <dgm:prSet phldrT="[Texto]" custT="1"/>
      <dgm:spPr/>
      <dgm:t>
        <a:bodyPr/>
        <a:lstStyle/>
        <a:p>
          <a:r>
            <a:rPr lang="es-ES_tradnl" sz="2800" b="1" i="1" dirty="0">
              <a:solidFill>
                <a:schemeClr val="tx1"/>
              </a:solidFill>
              <a:latin typeface="Arial Narrow" panose="020B0606020202030204" pitchFamily="34" charset="0"/>
            </a:rPr>
            <a:t>Líquidos gotas por minuto </a:t>
          </a:r>
          <a:endParaRPr lang="es-MX" sz="28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42BA940-8E68-4575-B5F1-0AF5A2E86CF9}" type="parTrans" cxnId="{4F4DE66B-1957-4F28-9FB0-9331F75D273B}">
      <dgm:prSet/>
      <dgm:spPr/>
      <dgm:t>
        <a:bodyPr/>
        <a:lstStyle/>
        <a:p>
          <a:endParaRPr lang="es-MX" sz="2800" i="1">
            <a:latin typeface="Arial Narrow" panose="020B0606020202030204" pitchFamily="34" charset="0"/>
          </a:endParaRPr>
        </a:p>
      </dgm:t>
    </dgm:pt>
    <dgm:pt modelId="{04296A55-3C8B-4AE6-95EB-768C9DE8D0A6}" type="sibTrans" cxnId="{4F4DE66B-1957-4F28-9FB0-9331F75D273B}">
      <dgm:prSet/>
      <dgm:spPr/>
      <dgm:t>
        <a:bodyPr/>
        <a:lstStyle/>
        <a:p>
          <a:endParaRPr lang="es-MX" sz="2800" i="1">
            <a:latin typeface="Arial Narrow" panose="020B0606020202030204" pitchFamily="34" charset="0"/>
          </a:endParaRPr>
        </a:p>
      </dgm:t>
    </dgm:pt>
    <dgm:pt modelId="{8894B111-C207-46E0-B95F-C1C7380927EC}">
      <dgm:prSet phldrT="[Texto]" custT="1"/>
      <dgm:spPr/>
      <dgm:t>
        <a:bodyPr/>
        <a:lstStyle/>
        <a:p>
          <a:r>
            <a:rPr lang="es-ES_tradnl" sz="2800" i="1" dirty="0">
              <a:latin typeface="Arial Narrow" panose="020B0606020202030204" pitchFamily="34" charset="0"/>
            </a:rPr>
            <a:t>EJ:S.S.N. 0.9% a 20 gotas por minuto </a:t>
          </a:r>
          <a:endParaRPr lang="es-MX" sz="2800" i="1" dirty="0">
            <a:latin typeface="Arial Narrow" panose="020B0606020202030204" pitchFamily="34" charset="0"/>
          </a:endParaRPr>
        </a:p>
      </dgm:t>
    </dgm:pt>
    <dgm:pt modelId="{9B7FD3B0-D982-44B2-A313-A4FD801D16A0}" type="parTrans" cxnId="{354A14C8-0AEB-4A7A-B3AC-F8A56EAFBC4C}">
      <dgm:prSet/>
      <dgm:spPr/>
      <dgm:t>
        <a:bodyPr/>
        <a:lstStyle/>
        <a:p>
          <a:endParaRPr lang="es-MX" sz="2800" i="1">
            <a:latin typeface="Arial Narrow" panose="020B0606020202030204" pitchFamily="34" charset="0"/>
          </a:endParaRPr>
        </a:p>
      </dgm:t>
    </dgm:pt>
    <dgm:pt modelId="{D49ACB96-444D-4EC3-A114-A88F79A6E94F}" type="sibTrans" cxnId="{354A14C8-0AEB-4A7A-B3AC-F8A56EAFBC4C}">
      <dgm:prSet/>
      <dgm:spPr/>
      <dgm:t>
        <a:bodyPr/>
        <a:lstStyle/>
        <a:p>
          <a:endParaRPr lang="es-MX" sz="2800" i="1">
            <a:latin typeface="Arial Narrow" panose="020B0606020202030204" pitchFamily="34" charset="0"/>
          </a:endParaRPr>
        </a:p>
      </dgm:t>
    </dgm:pt>
    <dgm:pt modelId="{15B3BB14-7B23-4036-96F0-873241B352E4}">
      <dgm:prSet custT="1"/>
      <dgm:spPr/>
      <dgm:t>
        <a:bodyPr/>
        <a:lstStyle/>
        <a:p>
          <a:r>
            <a:rPr lang="es-ES_tradnl" sz="2800" b="1" i="1" dirty="0">
              <a:solidFill>
                <a:schemeClr val="tx1"/>
              </a:solidFill>
              <a:latin typeface="Arial Narrow" panose="020B0606020202030204" pitchFamily="34" charset="0"/>
            </a:rPr>
            <a:t>Líquidos para 24 hora</a:t>
          </a:r>
          <a:r>
            <a:rPr lang="es-ES_tradnl" sz="2800" i="1" dirty="0">
              <a:solidFill>
                <a:schemeClr val="tx1"/>
              </a:solidFill>
              <a:latin typeface="Arial Narrow" panose="020B0606020202030204" pitchFamily="34" charset="0"/>
            </a:rPr>
            <a:t>           </a:t>
          </a:r>
          <a:endParaRPr lang="es-MX" sz="2800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E633E5B-EB30-4A97-B3D0-55A6B4448D9F}" type="parTrans" cxnId="{BAB9360F-95E6-4E64-A267-A6043EF06228}">
      <dgm:prSet/>
      <dgm:spPr/>
      <dgm:t>
        <a:bodyPr/>
        <a:lstStyle/>
        <a:p>
          <a:endParaRPr lang="es-MX" sz="2800" i="1">
            <a:latin typeface="Arial Narrow" panose="020B0606020202030204" pitchFamily="34" charset="0"/>
          </a:endParaRPr>
        </a:p>
      </dgm:t>
    </dgm:pt>
    <dgm:pt modelId="{5266F784-A01A-4905-B1A7-66C12A8C36ED}" type="sibTrans" cxnId="{BAB9360F-95E6-4E64-A267-A6043EF06228}">
      <dgm:prSet/>
      <dgm:spPr>
        <a:solidFill>
          <a:srgbClr val="FF0000"/>
        </a:solidFill>
      </dgm:spPr>
      <dgm:t>
        <a:bodyPr/>
        <a:lstStyle/>
        <a:p>
          <a:endParaRPr lang="es-MX" sz="2800" i="1">
            <a:latin typeface="Arial Narrow" panose="020B0606020202030204" pitchFamily="34" charset="0"/>
          </a:endParaRPr>
        </a:p>
      </dgm:t>
    </dgm:pt>
    <dgm:pt modelId="{A0AE59CE-54F2-43DB-904C-35F0D5DEBC9E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O" sz="2800" b="1" i="1" dirty="0">
              <a:solidFill>
                <a:schemeClr val="tx1"/>
              </a:solidFill>
              <a:latin typeface="Arial Narrow" panose="020B0606020202030204" pitchFamily="34" charset="0"/>
            </a:rPr>
            <a:t>Líquidos por </a:t>
          </a:r>
          <a:r>
            <a:rPr lang="es-CO" sz="2800" b="1" i="1" dirty="0" err="1">
              <a:solidFill>
                <a:schemeClr val="tx1"/>
              </a:solidFill>
              <a:latin typeface="Arial Narrow" panose="020B0606020202030204" pitchFamily="34" charset="0"/>
            </a:rPr>
            <a:t>cc</a:t>
          </a:r>
          <a:r>
            <a:rPr lang="es-CO" sz="2800" b="1" i="1" dirty="0">
              <a:solidFill>
                <a:schemeClr val="tx1"/>
              </a:solidFill>
              <a:latin typeface="Arial Narrow" panose="020B0606020202030204" pitchFamily="34" charset="0"/>
            </a:rPr>
            <a:t> hora</a:t>
          </a:r>
          <a:endParaRPr lang="es-MX" sz="28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AC551DE-DAAA-406E-BFED-F10EB663E931}" type="sibTrans" cxnId="{CC87A7D4-03E3-4E71-8736-F22A90135A3C}">
      <dgm:prSet/>
      <dgm:spPr>
        <a:solidFill>
          <a:srgbClr val="FF0000"/>
        </a:solidFill>
      </dgm:spPr>
      <dgm:t>
        <a:bodyPr/>
        <a:lstStyle/>
        <a:p>
          <a:endParaRPr lang="es-MX" sz="2800" i="1">
            <a:solidFill>
              <a:srgbClr val="FF0000"/>
            </a:solidFill>
            <a:latin typeface="Arial Narrow" panose="020B0606020202030204" pitchFamily="34" charset="0"/>
          </a:endParaRPr>
        </a:p>
      </dgm:t>
    </dgm:pt>
    <dgm:pt modelId="{A362FEC8-8BF6-4F57-8934-63D966308615}" type="parTrans" cxnId="{CC87A7D4-03E3-4E71-8736-F22A90135A3C}">
      <dgm:prSet/>
      <dgm:spPr/>
      <dgm:t>
        <a:bodyPr/>
        <a:lstStyle/>
        <a:p>
          <a:endParaRPr lang="es-MX" sz="2800" i="1">
            <a:latin typeface="Arial Narrow" panose="020B0606020202030204" pitchFamily="34" charset="0"/>
          </a:endParaRPr>
        </a:p>
      </dgm:t>
    </dgm:pt>
    <dgm:pt modelId="{E8DF73CE-816A-4395-A279-27B83436C34A}">
      <dgm:prSet custT="1"/>
      <dgm:spPr/>
      <dgm:t>
        <a:bodyPr/>
        <a:lstStyle/>
        <a:p>
          <a:r>
            <a:rPr lang="es-ES_tradnl" sz="2800" i="1" dirty="0">
              <a:latin typeface="Arial Narrow" panose="020B0606020202030204" pitchFamily="34" charset="0"/>
            </a:rPr>
            <a:t>EJ:  S.S.N.0.9%  1.500 </a:t>
          </a:r>
          <a:r>
            <a:rPr lang="es-ES_tradnl" sz="2800" i="1" dirty="0" err="1">
              <a:latin typeface="Arial Narrow" panose="020B0606020202030204" pitchFamily="34" charset="0"/>
            </a:rPr>
            <a:t>cc</a:t>
          </a:r>
          <a:r>
            <a:rPr lang="es-ES_tradnl" sz="2800" i="1" dirty="0">
              <a:latin typeface="Arial Narrow" panose="020B0606020202030204" pitchFamily="34" charset="0"/>
            </a:rPr>
            <a:t> para 24 horas</a:t>
          </a:r>
          <a:endParaRPr lang="es-MX" sz="2800" i="1" dirty="0">
            <a:latin typeface="Arial Narrow" panose="020B0606020202030204" pitchFamily="34" charset="0"/>
          </a:endParaRPr>
        </a:p>
      </dgm:t>
    </dgm:pt>
    <dgm:pt modelId="{FA96A23D-1A64-43AD-9C88-0D47C8CEE80B}" type="parTrans" cxnId="{561FAF3A-4DE4-491E-B5CA-FC225B165C93}">
      <dgm:prSet/>
      <dgm:spPr/>
      <dgm:t>
        <a:bodyPr/>
        <a:lstStyle/>
        <a:p>
          <a:endParaRPr lang="es-MX" sz="2800" i="1">
            <a:latin typeface="Arial Narrow" panose="020B0606020202030204" pitchFamily="34" charset="0"/>
          </a:endParaRPr>
        </a:p>
      </dgm:t>
    </dgm:pt>
    <dgm:pt modelId="{7E99F63A-9C50-4E64-82EF-68BEAF66151C}" type="sibTrans" cxnId="{561FAF3A-4DE4-491E-B5CA-FC225B165C93}">
      <dgm:prSet/>
      <dgm:spPr/>
      <dgm:t>
        <a:bodyPr/>
        <a:lstStyle/>
        <a:p>
          <a:endParaRPr lang="es-MX" sz="2800" i="1">
            <a:latin typeface="Arial Narrow" panose="020B0606020202030204" pitchFamily="34" charset="0"/>
          </a:endParaRPr>
        </a:p>
      </dgm:t>
    </dgm:pt>
    <dgm:pt modelId="{A774C918-D01E-41BC-A3DE-F24947B9A771}" type="pres">
      <dgm:prSet presAssocID="{42F657B1-25AA-41B1-9BC5-4BAE6111B224}" presName="Name0" presStyleCnt="0">
        <dgm:presLayoutVars>
          <dgm:dir/>
          <dgm:animLvl val="lvl"/>
          <dgm:resizeHandles val="exact"/>
        </dgm:presLayoutVars>
      </dgm:prSet>
      <dgm:spPr/>
    </dgm:pt>
    <dgm:pt modelId="{8B461F6F-57E5-4C4B-AD95-69B2965461D0}" type="pres">
      <dgm:prSet presAssocID="{42F657B1-25AA-41B1-9BC5-4BAE6111B224}" presName="tSp" presStyleCnt="0"/>
      <dgm:spPr/>
    </dgm:pt>
    <dgm:pt modelId="{C40AC708-3162-4C14-BA00-B29987467E67}" type="pres">
      <dgm:prSet presAssocID="{42F657B1-25AA-41B1-9BC5-4BAE6111B224}" presName="bSp" presStyleCnt="0"/>
      <dgm:spPr/>
    </dgm:pt>
    <dgm:pt modelId="{0D058B6E-BA96-46A2-A809-01DF50769C14}" type="pres">
      <dgm:prSet presAssocID="{42F657B1-25AA-41B1-9BC5-4BAE6111B224}" presName="process" presStyleCnt="0"/>
      <dgm:spPr/>
    </dgm:pt>
    <dgm:pt modelId="{F19B3249-612E-4724-AD22-D0517B7D6CAB}" type="pres">
      <dgm:prSet presAssocID="{15B3BB14-7B23-4036-96F0-873241B352E4}" presName="composite1" presStyleCnt="0"/>
      <dgm:spPr/>
    </dgm:pt>
    <dgm:pt modelId="{5BCB2F17-4B2C-49BA-B9D8-48CE4D825661}" type="pres">
      <dgm:prSet presAssocID="{15B3BB14-7B23-4036-96F0-873241B352E4}" presName="dummyNode1" presStyleLbl="node1" presStyleIdx="0" presStyleCnt="3"/>
      <dgm:spPr/>
    </dgm:pt>
    <dgm:pt modelId="{C17E9A9D-09C1-4826-AAF5-90E74CBCCDCA}" type="pres">
      <dgm:prSet presAssocID="{15B3BB14-7B23-4036-96F0-873241B352E4}" presName="childNode1" presStyleLbl="bgAcc1" presStyleIdx="0" presStyleCnt="3" custScaleX="145117" custScaleY="95753">
        <dgm:presLayoutVars>
          <dgm:bulletEnabled val="1"/>
        </dgm:presLayoutVars>
      </dgm:prSet>
      <dgm:spPr/>
    </dgm:pt>
    <dgm:pt modelId="{FC6694C6-8752-45DB-9049-E0778D7BF284}" type="pres">
      <dgm:prSet presAssocID="{15B3BB14-7B23-4036-96F0-873241B352E4}" presName="childNode1tx" presStyleLbl="bgAcc1" presStyleIdx="0" presStyleCnt="3">
        <dgm:presLayoutVars>
          <dgm:bulletEnabled val="1"/>
        </dgm:presLayoutVars>
      </dgm:prSet>
      <dgm:spPr/>
    </dgm:pt>
    <dgm:pt modelId="{B8417D3B-198C-4BA6-8FF3-F083989A2EFD}" type="pres">
      <dgm:prSet presAssocID="{15B3BB14-7B23-4036-96F0-873241B352E4}" presName="parentNode1" presStyleLbl="node1" presStyleIdx="0" presStyleCnt="3" custScaleX="124321" custScaleY="153837" custLinFactNeighborX="4250" custLinFactNeighborY="21357">
        <dgm:presLayoutVars>
          <dgm:chMax val="1"/>
          <dgm:bulletEnabled val="1"/>
        </dgm:presLayoutVars>
      </dgm:prSet>
      <dgm:spPr/>
    </dgm:pt>
    <dgm:pt modelId="{8C88F46E-6BCE-41A6-AC8E-CA42C495241E}" type="pres">
      <dgm:prSet presAssocID="{15B3BB14-7B23-4036-96F0-873241B352E4}" presName="connSite1" presStyleCnt="0"/>
      <dgm:spPr/>
    </dgm:pt>
    <dgm:pt modelId="{A1FF3770-6A68-4EFD-9AB7-511C114E651F}" type="pres">
      <dgm:prSet presAssocID="{5266F784-A01A-4905-B1A7-66C12A8C36ED}" presName="Name9" presStyleLbl="sibTrans2D1" presStyleIdx="0" presStyleCnt="2"/>
      <dgm:spPr/>
    </dgm:pt>
    <dgm:pt modelId="{1664424F-FEA5-4ABB-B3BD-B08BD8E6E91E}" type="pres">
      <dgm:prSet presAssocID="{A0AE59CE-54F2-43DB-904C-35F0D5DEBC9E}" presName="composite2" presStyleCnt="0"/>
      <dgm:spPr/>
    </dgm:pt>
    <dgm:pt modelId="{BB1BAD81-514F-4AFD-A72B-CFB756783452}" type="pres">
      <dgm:prSet presAssocID="{A0AE59CE-54F2-43DB-904C-35F0D5DEBC9E}" presName="dummyNode2" presStyleLbl="node1" presStyleIdx="0" presStyleCnt="3"/>
      <dgm:spPr/>
    </dgm:pt>
    <dgm:pt modelId="{6480E3D0-C4A6-40A1-A5B5-97F3E25C0EC1}" type="pres">
      <dgm:prSet presAssocID="{A0AE59CE-54F2-43DB-904C-35F0D5DEBC9E}" presName="childNode2" presStyleLbl="bgAcc1" presStyleIdx="1" presStyleCnt="3" custScaleX="133973">
        <dgm:presLayoutVars>
          <dgm:bulletEnabled val="1"/>
        </dgm:presLayoutVars>
      </dgm:prSet>
      <dgm:spPr/>
    </dgm:pt>
    <dgm:pt modelId="{32C54020-22A4-4915-97A2-02F93776558C}" type="pres">
      <dgm:prSet presAssocID="{A0AE59CE-54F2-43DB-904C-35F0D5DEBC9E}" presName="childNode2tx" presStyleLbl="bgAcc1" presStyleIdx="1" presStyleCnt="3">
        <dgm:presLayoutVars>
          <dgm:bulletEnabled val="1"/>
        </dgm:presLayoutVars>
      </dgm:prSet>
      <dgm:spPr/>
    </dgm:pt>
    <dgm:pt modelId="{4903A691-EE2E-457A-A4B4-65528879E72F}" type="pres">
      <dgm:prSet presAssocID="{A0AE59CE-54F2-43DB-904C-35F0D5DEBC9E}" presName="parentNode2" presStyleLbl="node1" presStyleIdx="1" presStyleCnt="3" custScaleX="132459" custScaleY="139121" custLinFactNeighborX="-8554" custLinFactNeighborY="-35026">
        <dgm:presLayoutVars>
          <dgm:chMax val="0"/>
          <dgm:bulletEnabled val="1"/>
        </dgm:presLayoutVars>
      </dgm:prSet>
      <dgm:spPr/>
    </dgm:pt>
    <dgm:pt modelId="{0C79F69C-DA20-4827-BE76-05E6BFBFE57B}" type="pres">
      <dgm:prSet presAssocID="{A0AE59CE-54F2-43DB-904C-35F0D5DEBC9E}" presName="connSite2" presStyleCnt="0"/>
      <dgm:spPr/>
    </dgm:pt>
    <dgm:pt modelId="{52E0286D-DC6E-492E-A0D4-06495CFAA7B9}" type="pres">
      <dgm:prSet presAssocID="{9AC551DE-DAAA-406E-BFED-F10EB663E931}" presName="Name18" presStyleLbl="sibTrans2D1" presStyleIdx="1" presStyleCnt="2"/>
      <dgm:spPr/>
    </dgm:pt>
    <dgm:pt modelId="{EA001EC9-AF53-43AF-82AD-546E3A705534}" type="pres">
      <dgm:prSet presAssocID="{44C1704A-E0EC-4ABE-A354-6DE7A5233508}" presName="composite1" presStyleCnt="0"/>
      <dgm:spPr/>
    </dgm:pt>
    <dgm:pt modelId="{EAFAD76F-A6B3-43A4-A039-69BE9EC929BC}" type="pres">
      <dgm:prSet presAssocID="{44C1704A-E0EC-4ABE-A354-6DE7A5233508}" presName="dummyNode1" presStyleLbl="node1" presStyleIdx="1" presStyleCnt="3"/>
      <dgm:spPr/>
    </dgm:pt>
    <dgm:pt modelId="{0FAB1F97-9D0E-4DBD-8A97-87D0D9995F5E}" type="pres">
      <dgm:prSet presAssocID="{44C1704A-E0EC-4ABE-A354-6DE7A5233508}" presName="childNode1" presStyleLbl="bgAcc1" presStyleIdx="2" presStyleCnt="3" custScaleX="139601">
        <dgm:presLayoutVars>
          <dgm:bulletEnabled val="1"/>
        </dgm:presLayoutVars>
      </dgm:prSet>
      <dgm:spPr/>
    </dgm:pt>
    <dgm:pt modelId="{1C81C695-65A8-4DDC-92F6-222F3280B88F}" type="pres">
      <dgm:prSet presAssocID="{44C1704A-E0EC-4ABE-A354-6DE7A5233508}" presName="childNode1tx" presStyleLbl="bgAcc1" presStyleIdx="2" presStyleCnt="3">
        <dgm:presLayoutVars>
          <dgm:bulletEnabled val="1"/>
        </dgm:presLayoutVars>
      </dgm:prSet>
      <dgm:spPr/>
    </dgm:pt>
    <dgm:pt modelId="{6CB68D88-E006-4C97-AAFF-674462025D80}" type="pres">
      <dgm:prSet presAssocID="{44C1704A-E0EC-4ABE-A354-6DE7A5233508}" presName="parentNode1" presStyleLbl="node1" presStyleIdx="2" presStyleCnt="3" custScaleX="135161" custScaleY="147333" custLinFactNeighborX="1507" custLinFactNeighborY="20054">
        <dgm:presLayoutVars>
          <dgm:chMax val="1"/>
          <dgm:bulletEnabled val="1"/>
        </dgm:presLayoutVars>
      </dgm:prSet>
      <dgm:spPr/>
    </dgm:pt>
    <dgm:pt modelId="{62F7B84D-C9ED-4B10-BFD3-DA80A0F4F039}" type="pres">
      <dgm:prSet presAssocID="{44C1704A-E0EC-4ABE-A354-6DE7A5233508}" presName="connSite1" presStyleCnt="0"/>
      <dgm:spPr/>
    </dgm:pt>
  </dgm:ptLst>
  <dgm:cxnLst>
    <dgm:cxn modelId="{BAB9360F-95E6-4E64-A267-A6043EF06228}" srcId="{42F657B1-25AA-41B1-9BC5-4BAE6111B224}" destId="{15B3BB14-7B23-4036-96F0-873241B352E4}" srcOrd="0" destOrd="0" parTransId="{4E633E5B-EB30-4A97-B3D0-55A6B4448D9F}" sibTransId="{5266F784-A01A-4905-B1A7-66C12A8C36ED}"/>
    <dgm:cxn modelId="{18F43234-2821-48EF-8817-20A4D2A6EB3F}" type="presOf" srcId="{8894B111-C207-46E0-B95F-C1C7380927EC}" destId="{0FAB1F97-9D0E-4DBD-8A97-87D0D9995F5E}" srcOrd="0" destOrd="0" presId="urn:microsoft.com/office/officeart/2005/8/layout/hProcess4"/>
    <dgm:cxn modelId="{F349DA36-C062-4C16-A579-39CD64B86BF1}" type="presOf" srcId="{44C1704A-E0EC-4ABE-A354-6DE7A5233508}" destId="{6CB68D88-E006-4C97-AAFF-674462025D80}" srcOrd="0" destOrd="0" presId="urn:microsoft.com/office/officeart/2005/8/layout/hProcess4"/>
    <dgm:cxn modelId="{561FAF3A-4DE4-491E-B5CA-FC225B165C93}" srcId="{15B3BB14-7B23-4036-96F0-873241B352E4}" destId="{E8DF73CE-816A-4395-A279-27B83436C34A}" srcOrd="0" destOrd="0" parTransId="{FA96A23D-1A64-43AD-9C88-0D47C8CEE80B}" sibTransId="{7E99F63A-9C50-4E64-82EF-68BEAF66151C}"/>
    <dgm:cxn modelId="{4F4DE66B-1957-4F28-9FB0-9331F75D273B}" srcId="{42F657B1-25AA-41B1-9BC5-4BAE6111B224}" destId="{44C1704A-E0EC-4ABE-A354-6DE7A5233508}" srcOrd="2" destOrd="0" parTransId="{642BA940-8E68-4575-B5F1-0AF5A2E86CF9}" sibTransId="{04296A55-3C8B-4AE6-95EB-768C9DE8D0A6}"/>
    <dgm:cxn modelId="{9B27D64C-9407-4FCE-B5F8-00E5E7F33A1B}" type="presOf" srcId="{9AC551DE-DAAA-406E-BFED-F10EB663E931}" destId="{52E0286D-DC6E-492E-A0D4-06495CFAA7B9}" srcOrd="0" destOrd="0" presId="urn:microsoft.com/office/officeart/2005/8/layout/hProcess4"/>
    <dgm:cxn modelId="{A157AB70-4706-4A40-8A52-D35B703065F6}" type="presOf" srcId="{5266F784-A01A-4905-B1A7-66C12A8C36ED}" destId="{A1FF3770-6A68-4EFD-9AB7-511C114E651F}" srcOrd="0" destOrd="0" presId="urn:microsoft.com/office/officeart/2005/8/layout/hProcess4"/>
    <dgm:cxn modelId="{F7699972-D2A1-4897-9EF5-7DB891CA1C99}" type="presOf" srcId="{E8DF73CE-816A-4395-A279-27B83436C34A}" destId="{C17E9A9D-09C1-4826-AAF5-90E74CBCCDCA}" srcOrd="0" destOrd="0" presId="urn:microsoft.com/office/officeart/2005/8/layout/hProcess4"/>
    <dgm:cxn modelId="{232E3B73-4517-4521-BEE3-A76E5A67C553}" type="presOf" srcId="{A0AE59CE-54F2-43DB-904C-35F0D5DEBC9E}" destId="{4903A691-EE2E-457A-A4B4-65528879E72F}" srcOrd="0" destOrd="0" presId="urn:microsoft.com/office/officeart/2005/8/layout/hProcess4"/>
    <dgm:cxn modelId="{B204AE85-2866-4EB3-94C7-D1D467F098AD}" type="presOf" srcId="{8894B111-C207-46E0-B95F-C1C7380927EC}" destId="{1C81C695-65A8-4DDC-92F6-222F3280B88F}" srcOrd="1" destOrd="0" presId="urn:microsoft.com/office/officeart/2005/8/layout/hProcess4"/>
    <dgm:cxn modelId="{792B9295-618F-469E-9805-41A65FCE3309}" type="presOf" srcId="{42F657B1-25AA-41B1-9BC5-4BAE6111B224}" destId="{A774C918-D01E-41BC-A3DE-F24947B9A771}" srcOrd="0" destOrd="0" presId="urn:microsoft.com/office/officeart/2005/8/layout/hProcess4"/>
    <dgm:cxn modelId="{8D09D4A9-A255-4B16-A004-138517792906}" type="presOf" srcId="{15B3BB14-7B23-4036-96F0-873241B352E4}" destId="{B8417D3B-198C-4BA6-8FF3-F083989A2EFD}" srcOrd="0" destOrd="0" presId="urn:microsoft.com/office/officeart/2005/8/layout/hProcess4"/>
    <dgm:cxn modelId="{8B168AAA-1241-4733-99C8-0F4A51B7A77E}" type="presOf" srcId="{87A02287-2B50-4187-91E6-9DD3A558A43C}" destId="{32C54020-22A4-4915-97A2-02F93776558C}" srcOrd="1" destOrd="0" presId="urn:microsoft.com/office/officeart/2005/8/layout/hProcess4"/>
    <dgm:cxn modelId="{354A14C8-0AEB-4A7A-B3AC-F8A56EAFBC4C}" srcId="{44C1704A-E0EC-4ABE-A354-6DE7A5233508}" destId="{8894B111-C207-46E0-B95F-C1C7380927EC}" srcOrd="0" destOrd="0" parTransId="{9B7FD3B0-D982-44B2-A313-A4FD801D16A0}" sibTransId="{D49ACB96-444D-4EC3-A114-A88F79A6E94F}"/>
    <dgm:cxn modelId="{CC87A7D4-03E3-4E71-8736-F22A90135A3C}" srcId="{42F657B1-25AA-41B1-9BC5-4BAE6111B224}" destId="{A0AE59CE-54F2-43DB-904C-35F0D5DEBC9E}" srcOrd="1" destOrd="0" parTransId="{A362FEC8-8BF6-4F57-8934-63D966308615}" sibTransId="{9AC551DE-DAAA-406E-BFED-F10EB663E931}"/>
    <dgm:cxn modelId="{3338F1DC-EA01-4D88-A943-660C37932233}" type="presOf" srcId="{E8DF73CE-816A-4395-A279-27B83436C34A}" destId="{FC6694C6-8752-45DB-9049-E0778D7BF284}" srcOrd="1" destOrd="0" presId="urn:microsoft.com/office/officeart/2005/8/layout/hProcess4"/>
    <dgm:cxn modelId="{C1A007EA-D79A-4D15-B637-BE1ABFE30714}" srcId="{A0AE59CE-54F2-43DB-904C-35F0D5DEBC9E}" destId="{87A02287-2B50-4187-91E6-9DD3A558A43C}" srcOrd="0" destOrd="0" parTransId="{23B2EA95-0A6F-4D18-9D21-4C1B913B952D}" sibTransId="{0265EB3E-10E7-4C6F-9030-74D6EB0C6F74}"/>
    <dgm:cxn modelId="{A91626EC-7B3B-4518-923C-C7106E743CDF}" type="presOf" srcId="{87A02287-2B50-4187-91E6-9DD3A558A43C}" destId="{6480E3D0-C4A6-40A1-A5B5-97F3E25C0EC1}" srcOrd="0" destOrd="0" presId="urn:microsoft.com/office/officeart/2005/8/layout/hProcess4"/>
    <dgm:cxn modelId="{994C2B73-5CDC-48EF-B167-2F6002E68CFE}" type="presParOf" srcId="{A774C918-D01E-41BC-A3DE-F24947B9A771}" destId="{8B461F6F-57E5-4C4B-AD95-69B2965461D0}" srcOrd="0" destOrd="0" presId="urn:microsoft.com/office/officeart/2005/8/layout/hProcess4"/>
    <dgm:cxn modelId="{76B22FF2-3E52-429F-8769-D74D66E238AE}" type="presParOf" srcId="{A774C918-D01E-41BC-A3DE-F24947B9A771}" destId="{C40AC708-3162-4C14-BA00-B29987467E67}" srcOrd="1" destOrd="0" presId="urn:microsoft.com/office/officeart/2005/8/layout/hProcess4"/>
    <dgm:cxn modelId="{17A312C1-A35F-4D9B-B427-16E823302964}" type="presParOf" srcId="{A774C918-D01E-41BC-A3DE-F24947B9A771}" destId="{0D058B6E-BA96-46A2-A809-01DF50769C14}" srcOrd="2" destOrd="0" presId="urn:microsoft.com/office/officeart/2005/8/layout/hProcess4"/>
    <dgm:cxn modelId="{3A343BE1-0084-4D62-9623-F0B201DC443F}" type="presParOf" srcId="{0D058B6E-BA96-46A2-A809-01DF50769C14}" destId="{F19B3249-612E-4724-AD22-D0517B7D6CAB}" srcOrd="0" destOrd="0" presId="urn:microsoft.com/office/officeart/2005/8/layout/hProcess4"/>
    <dgm:cxn modelId="{38A69E5A-F4C9-4E9E-BC8E-815CB365F8DE}" type="presParOf" srcId="{F19B3249-612E-4724-AD22-D0517B7D6CAB}" destId="{5BCB2F17-4B2C-49BA-B9D8-48CE4D825661}" srcOrd="0" destOrd="0" presId="urn:microsoft.com/office/officeart/2005/8/layout/hProcess4"/>
    <dgm:cxn modelId="{5C570904-7E9F-4F61-8146-73CC8D1C35A4}" type="presParOf" srcId="{F19B3249-612E-4724-AD22-D0517B7D6CAB}" destId="{C17E9A9D-09C1-4826-AAF5-90E74CBCCDCA}" srcOrd="1" destOrd="0" presId="urn:microsoft.com/office/officeart/2005/8/layout/hProcess4"/>
    <dgm:cxn modelId="{53256A9D-1519-48BC-9870-F0CA6A761573}" type="presParOf" srcId="{F19B3249-612E-4724-AD22-D0517B7D6CAB}" destId="{FC6694C6-8752-45DB-9049-E0778D7BF284}" srcOrd="2" destOrd="0" presId="urn:microsoft.com/office/officeart/2005/8/layout/hProcess4"/>
    <dgm:cxn modelId="{D5ADA4FA-C7D2-4C58-BF24-0E5E34CC2AC1}" type="presParOf" srcId="{F19B3249-612E-4724-AD22-D0517B7D6CAB}" destId="{B8417D3B-198C-4BA6-8FF3-F083989A2EFD}" srcOrd="3" destOrd="0" presId="urn:microsoft.com/office/officeart/2005/8/layout/hProcess4"/>
    <dgm:cxn modelId="{61EE89A1-1610-420B-B400-92601FB0E199}" type="presParOf" srcId="{F19B3249-612E-4724-AD22-D0517B7D6CAB}" destId="{8C88F46E-6BCE-41A6-AC8E-CA42C495241E}" srcOrd="4" destOrd="0" presId="urn:microsoft.com/office/officeart/2005/8/layout/hProcess4"/>
    <dgm:cxn modelId="{77B56620-66DE-401A-B4C8-97CE646996C1}" type="presParOf" srcId="{0D058B6E-BA96-46A2-A809-01DF50769C14}" destId="{A1FF3770-6A68-4EFD-9AB7-511C114E651F}" srcOrd="1" destOrd="0" presId="urn:microsoft.com/office/officeart/2005/8/layout/hProcess4"/>
    <dgm:cxn modelId="{1662F1B3-1B9B-4DF4-BEC1-61A9978DE46D}" type="presParOf" srcId="{0D058B6E-BA96-46A2-A809-01DF50769C14}" destId="{1664424F-FEA5-4ABB-B3BD-B08BD8E6E91E}" srcOrd="2" destOrd="0" presId="urn:microsoft.com/office/officeart/2005/8/layout/hProcess4"/>
    <dgm:cxn modelId="{C8527292-4FF8-48C3-94C8-E05C99DB058A}" type="presParOf" srcId="{1664424F-FEA5-4ABB-B3BD-B08BD8E6E91E}" destId="{BB1BAD81-514F-4AFD-A72B-CFB756783452}" srcOrd="0" destOrd="0" presId="urn:microsoft.com/office/officeart/2005/8/layout/hProcess4"/>
    <dgm:cxn modelId="{38A12C02-B3BC-497E-AE87-85577FC1F9AF}" type="presParOf" srcId="{1664424F-FEA5-4ABB-B3BD-B08BD8E6E91E}" destId="{6480E3D0-C4A6-40A1-A5B5-97F3E25C0EC1}" srcOrd="1" destOrd="0" presId="urn:microsoft.com/office/officeart/2005/8/layout/hProcess4"/>
    <dgm:cxn modelId="{9D540CBC-D1C0-4B85-8D6B-E9CEF54ABE3D}" type="presParOf" srcId="{1664424F-FEA5-4ABB-B3BD-B08BD8E6E91E}" destId="{32C54020-22A4-4915-97A2-02F93776558C}" srcOrd="2" destOrd="0" presId="urn:microsoft.com/office/officeart/2005/8/layout/hProcess4"/>
    <dgm:cxn modelId="{8611D1BC-2391-464E-9F24-1D460CD79A13}" type="presParOf" srcId="{1664424F-FEA5-4ABB-B3BD-B08BD8E6E91E}" destId="{4903A691-EE2E-457A-A4B4-65528879E72F}" srcOrd="3" destOrd="0" presId="urn:microsoft.com/office/officeart/2005/8/layout/hProcess4"/>
    <dgm:cxn modelId="{C8BD8818-B243-4D2B-9041-D53D5784DE89}" type="presParOf" srcId="{1664424F-FEA5-4ABB-B3BD-B08BD8E6E91E}" destId="{0C79F69C-DA20-4827-BE76-05E6BFBFE57B}" srcOrd="4" destOrd="0" presId="urn:microsoft.com/office/officeart/2005/8/layout/hProcess4"/>
    <dgm:cxn modelId="{8670E996-AA5E-47A2-A132-C9794533EFF1}" type="presParOf" srcId="{0D058B6E-BA96-46A2-A809-01DF50769C14}" destId="{52E0286D-DC6E-492E-A0D4-06495CFAA7B9}" srcOrd="3" destOrd="0" presId="urn:microsoft.com/office/officeart/2005/8/layout/hProcess4"/>
    <dgm:cxn modelId="{19D2EA21-E3C9-4140-81BD-A771ABAEB817}" type="presParOf" srcId="{0D058B6E-BA96-46A2-A809-01DF50769C14}" destId="{EA001EC9-AF53-43AF-82AD-546E3A705534}" srcOrd="4" destOrd="0" presId="urn:microsoft.com/office/officeart/2005/8/layout/hProcess4"/>
    <dgm:cxn modelId="{B3471F67-C254-4102-9A08-624C68FADE91}" type="presParOf" srcId="{EA001EC9-AF53-43AF-82AD-546E3A705534}" destId="{EAFAD76F-A6B3-43A4-A039-69BE9EC929BC}" srcOrd="0" destOrd="0" presId="urn:microsoft.com/office/officeart/2005/8/layout/hProcess4"/>
    <dgm:cxn modelId="{85C9676A-6D09-4F7D-A6A6-E7823E83924A}" type="presParOf" srcId="{EA001EC9-AF53-43AF-82AD-546E3A705534}" destId="{0FAB1F97-9D0E-4DBD-8A97-87D0D9995F5E}" srcOrd="1" destOrd="0" presId="urn:microsoft.com/office/officeart/2005/8/layout/hProcess4"/>
    <dgm:cxn modelId="{F87B3AAB-4454-4FE9-970F-947DA8EBE8F4}" type="presParOf" srcId="{EA001EC9-AF53-43AF-82AD-546E3A705534}" destId="{1C81C695-65A8-4DDC-92F6-222F3280B88F}" srcOrd="2" destOrd="0" presId="urn:microsoft.com/office/officeart/2005/8/layout/hProcess4"/>
    <dgm:cxn modelId="{FFEB7B8E-D73E-4147-9884-4B4BA50F9878}" type="presParOf" srcId="{EA001EC9-AF53-43AF-82AD-546E3A705534}" destId="{6CB68D88-E006-4C97-AAFF-674462025D80}" srcOrd="3" destOrd="0" presId="urn:microsoft.com/office/officeart/2005/8/layout/hProcess4"/>
    <dgm:cxn modelId="{20941FE6-BCCB-4A26-92D9-E822AE3EFBF2}" type="presParOf" srcId="{EA001EC9-AF53-43AF-82AD-546E3A705534}" destId="{62F7B84D-C9ED-4B10-BFD3-DA80A0F4F03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34A35A-78A7-4996-8747-44416BB9B9BA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F35C2F6-5695-4BB0-891B-474E6A9EA457}">
      <dgm:prSet phldrT="[Texto]"/>
      <dgm:spPr/>
      <dgm:t>
        <a:bodyPr/>
        <a:lstStyle/>
        <a:p>
          <a:r>
            <a:rPr lang="es-CO">
              <a:ea typeface="Times New Roman"/>
            </a:rPr>
            <a:t>La enfermera responsables, dentro del equipo de salud, de la correcta preparación, instalación, administración y control de las soluciones endovenosas, que forman parte de la terapia diaria del paciente.</a:t>
          </a:r>
          <a:endParaRPr lang="es-CO" dirty="0"/>
        </a:p>
      </dgm:t>
    </dgm:pt>
    <dgm:pt modelId="{A6BC41A8-3EC4-4407-948E-96418A5A8ADF}" type="parTrans" cxnId="{28C3D0D9-FAF6-4BDE-81D0-D062652ED652}">
      <dgm:prSet/>
      <dgm:spPr/>
      <dgm:t>
        <a:bodyPr/>
        <a:lstStyle/>
        <a:p>
          <a:endParaRPr lang="es-CO"/>
        </a:p>
      </dgm:t>
    </dgm:pt>
    <dgm:pt modelId="{9129B7B3-AC58-4B83-8B22-E13DBD59ACE5}" type="sibTrans" cxnId="{28C3D0D9-FAF6-4BDE-81D0-D062652ED652}">
      <dgm:prSet/>
      <dgm:spPr/>
      <dgm:t>
        <a:bodyPr/>
        <a:lstStyle/>
        <a:p>
          <a:endParaRPr lang="es-CO"/>
        </a:p>
      </dgm:t>
    </dgm:pt>
    <dgm:pt modelId="{4E56C852-BB2A-4EE2-994A-A7B289DAA83B}">
      <dgm:prSet/>
      <dgm:spPr/>
      <dgm:t>
        <a:bodyPr/>
        <a:lstStyle/>
        <a:p>
          <a:r>
            <a:rPr lang="es-CO" dirty="0">
              <a:ea typeface="Times New Roman"/>
            </a:rPr>
            <a:t>Para la aplicación correcta, se debe manejar cálculo sobre volumen, goteo y horario,  se hacen utilizando formulas matemáticas que  permiten encontrar las cifras correctas.</a:t>
          </a:r>
          <a:endParaRPr lang="es-CO" dirty="0"/>
        </a:p>
      </dgm:t>
    </dgm:pt>
    <dgm:pt modelId="{2193EE8F-4287-4B12-9399-3C62D95C445B}" type="parTrans" cxnId="{A02E57BA-0DCC-4675-A37B-8379E48F178E}">
      <dgm:prSet/>
      <dgm:spPr/>
      <dgm:t>
        <a:bodyPr/>
        <a:lstStyle/>
        <a:p>
          <a:endParaRPr lang="es-CO"/>
        </a:p>
      </dgm:t>
    </dgm:pt>
    <dgm:pt modelId="{8EFE79C9-63B0-40A4-B2F5-612F5B8F4113}" type="sibTrans" cxnId="{A02E57BA-0DCC-4675-A37B-8379E48F178E}">
      <dgm:prSet/>
      <dgm:spPr/>
      <dgm:t>
        <a:bodyPr/>
        <a:lstStyle/>
        <a:p>
          <a:endParaRPr lang="es-CO"/>
        </a:p>
      </dgm:t>
    </dgm:pt>
    <dgm:pt modelId="{71169CE3-21F1-4BA5-BBDC-8D027C1C216D}" type="pres">
      <dgm:prSet presAssocID="{5534A35A-78A7-4996-8747-44416BB9B9BA}" presName="rootnode" presStyleCnt="0">
        <dgm:presLayoutVars>
          <dgm:chMax/>
          <dgm:chPref/>
          <dgm:dir/>
          <dgm:animLvl val="lvl"/>
        </dgm:presLayoutVars>
      </dgm:prSet>
      <dgm:spPr/>
    </dgm:pt>
    <dgm:pt modelId="{AADC3BDD-B4FB-4C66-A817-84D576BEFD26}" type="pres">
      <dgm:prSet presAssocID="{4F35C2F6-5695-4BB0-891B-474E6A9EA457}" presName="composite" presStyleCnt="0"/>
      <dgm:spPr/>
    </dgm:pt>
    <dgm:pt modelId="{D56F9FD1-CD9A-4949-B385-CEEB1C43DDC8}" type="pres">
      <dgm:prSet presAssocID="{4F35C2F6-5695-4BB0-891B-474E6A9EA457}" presName="LShape" presStyleLbl="alignNode1" presStyleIdx="0" presStyleCnt="3"/>
      <dgm:spPr/>
    </dgm:pt>
    <dgm:pt modelId="{CD9CDA4E-6219-4746-9246-E8D5D4158EEB}" type="pres">
      <dgm:prSet presAssocID="{4F35C2F6-5695-4BB0-891B-474E6A9EA457}" presName="ParentText" presStyleLbl="revTx" presStyleIdx="0" presStyleCnt="2" custScaleX="105340" custScaleY="129540" custLinFactNeighborX="5781" custLinFactNeighborY="16435">
        <dgm:presLayoutVars>
          <dgm:chMax val="0"/>
          <dgm:chPref val="0"/>
          <dgm:bulletEnabled val="1"/>
        </dgm:presLayoutVars>
      </dgm:prSet>
      <dgm:spPr/>
    </dgm:pt>
    <dgm:pt modelId="{60517E28-E7F2-480C-B379-7617D8CF2AA9}" type="pres">
      <dgm:prSet presAssocID="{4F35C2F6-5695-4BB0-891B-474E6A9EA457}" presName="Triangle" presStyleLbl="alignNode1" presStyleIdx="1" presStyleCnt="3" custScaleX="193492" custScaleY="170783"/>
      <dgm:spPr>
        <a:solidFill>
          <a:srgbClr val="FFC000"/>
        </a:solidFill>
      </dgm:spPr>
    </dgm:pt>
    <dgm:pt modelId="{EB1E8C9E-7076-4C2F-A9CF-0640F7608CE7}" type="pres">
      <dgm:prSet presAssocID="{9129B7B3-AC58-4B83-8B22-E13DBD59ACE5}" presName="sibTrans" presStyleCnt="0"/>
      <dgm:spPr/>
    </dgm:pt>
    <dgm:pt modelId="{F60F63A4-7F8C-4BD9-B257-768445A9F96C}" type="pres">
      <dgm:prSet presAssocID="{9129B7B3-AC58-4B83-8B22-E13DBD59ACE5}" presName="space" presStyleCnt="0"/>
      <dgm:spPr/>
    </dgm:pt>
    <dgm:pt modelId="{8878A4B6-8876-4421-8A68-21F8872B593D}" type="pres">
      <dgm:prSet presAssocID="{4E56C852-BB2A-4EE2-994A-A7B289DAA83B}" presName="composite" presStyleCnt="0"/>
      <dgm:spPr/>
    </dgm:pt>
    <dgm:pt modelId="{96954DBF-E609-4C0C-9661-3153CE847367}" type="pres">
      <dgm:prSet presAssocID="{4E56C852-BB2A-4EE2-994A-A7B289DAA83B}" presName="LShape" presStyleLbl="alignNode1" presStyleIdx="2" presStyleCnt="3"/>
      <dgm:spPr/>
    </dgm:pt>
    <dgm:pt modelId="{9781C883-5FE5-433C-BDEA-9718AEC6551F}" type="pres">
      <dgm:prSet presAssocID="{4E56C852-BB2A-4EE2-994A-A7B289DAA83B}" presName="ParentText" presStyleLbl="revTx" presStyleIdx="1" presStyleCnt="2" custScaleY="131789" custLinFactNeighborY="12971">
        <dgm:presLayoutVars>
          <dgm:chMax val="0"/>
          <dgm:chPref val="0"/>
          <dgm:bulletEnabled val="1"/>
        </dgm:presLayoutVars>
      </dgm:prSet>
      <dgm:spPr/>
    </dgm:pt>
  </dgm:ptLst>
  <dgm:cxnLst>
    <dgm:cxn modelId="{DEBE2A03-17BB-4FF1-B5E2-9633743242E3}" type="presOf" srcId="{4E56C852-BB2A-4EE2-994A-A7B289DAA83B}" destId="{9781C883-5FE5-433C-BDEA-9718AEC6551F}" srcOrd="0" destOrd="0" presId="urn:microsoft.com/office/officeart/2009/3/layout/StepUpProcess"/>
    <dgm:cxn modelId="{72C13D69-0DA4-42AA-AED4-CB4FEFF10DC7}" type="presOf" srcId="{4F35C2F6-5695-4BB0-891B-474E6A9EA457}" destId="{CD9CDA4E-6219-4746-9246-E8D5D4158EEB}" srcOrd="0" destOrd="0" presId="urn:microsoft.com/office/officeart/2009/3/layout/StepUpProcess"/>
    <dgm:cxn modelId="{D1AC6892-08C0-499F-8696-DB310356DCEC}" type="presOf" srcId="{5534A35A-78A7-4996-8747-44416BB9B9BA}" destId="{71169CE3-21F1-4BA5-BBDC-8D027C1C216D}" srcOrd="0" destOrd="0" presId="urn:microsoft.com/office/officeart/2009/3/layout/StepUpProcess"/>
    <dgm:cxn modelId="{A02E57BA-0DCC-4675-A37B-8379E48F178E}" srcId="{5534A35A-78A7-4996-8747-44416BB9B9BA}" destId="{4E56C852-BB2A-4EE2-994A-A7B289DAA83B}" srcOrd="1" destOrd="0" parTransId="{2193EE8F-4287-4B12-9399-3C62D95C445B}" sibTransId="{8EFE79C9-63B0-40A4-B2F5-612F5B8F4113}"/>
    <dgm:cxn modelId="{28C3D0D9-FAF6-4BDE-81D0-D062652ED652}" srcId="{5534A35A-78A7-4996-8747-44416BB9B9BA}" destId="{4F35C2F6-5695-4BB0-891B-474E6A9EA457}" srcOrd="0" destOrd="0" parTransId="{A6BC41A8-3EC4-4407-948E-96418A5A8ADF}" sibTransId="{9129B7B3-AC58-4B83-8B22-E13DBD59ACE5}"/>
    <dgm:cxn modelId="{EECCA71A-FFEA-4863-AC4D-C16547096985}" type="presParOf" srcId="{71169CE3-21F1-4BA5-BBDC-8D027C1C216D}" destId="{AADC3BDD-B4FB-4C66-A817-84D576BEFD26}" srcOrd="0" destOrd="0" presId="urn:microsoft.com/office/officeart/2009/3/layout/StepUpProcess"/>
    <dgm:cxn modelId="{8747A03F-C357-4502-BE02-64E4A7B2DF90}" type="presParOf" srcId="{AADC3BDD-B4FB-4C66-A817-84D576BEFD26}" destId="{D56F9FD1-CD9A-4949-B385-CEEB1C43DDC8}" srcOrd="0" destOrd="0" presId="urn:microsoft.com/office/officeart/2009/3/layout/StepUpProcess"/>
    <dgm:cxn modelId="{52FCB1A8-3284-474F-923F-571CF699C58B}" type="presParOf" srcId="{AADC3BDD-B4FB-4C66-A817-84D576BEFD26}" destId="{CD9CDA4E-6219-4746-9246-E8D5D4158EEB}" srcOrd="1" destOrd="0" presId="urn:microsoft.com/office/officeart/2009/3/layout/StepUpProcess"/>
    <dgm:cxn modelId="{FDF5EF3E-B175-466C-869E-1B19677D81E4}" type="presParOf" srcId="{AADC3BDD-B4FB-4C66-A817-84D576BEFD26}" destId="{60517E28-E7F2-480C-B379-7617D8CF2AA9}" srcOrd="2" destOrd="0" presId="urn:microsoft.com/office/officeart/2009/3/layout/StepUpProcess"/>
    <dgm:cxn modelId="{44A9A45A-2405-49B2-B868-BE18C85DFB26}" type="presParOf" srcId="{71169CE3-21F1-4BA5-BBDC-8D027C1C216D}" destId="{EB1E8C9E-7076-4C2F-A9CF-0640F7608CE7}" srcOrd="1" destOrd="0" presId="urn:microsoft.com/office/officeart/2009/3/layout/StepUpProcess"/>
    <dgm:cxn modelId="{82B27C30-540D-4430-AE04-BA4FB9A29D9C}" type="presParOf" srcId="{EB1E8C9E-7076-4C2F-A9CF-0640F7608CE7}" destId="{F60F63A4-7F8C-4BD9-B257-768445A9F96C}" srcOrd="0" destOrd="0" presId="urn:microsoft.com/office/officeart/2009/3/layout/StepUpProcess"/>
    <dgm:cxn modelId="{59F256A2-CCCC-4276-A1FF-6194900D70C7}" type="presParOf" srcId="{71169CE3-21F1-4BA5-BBDC-8D027C1C216D}" destId="{8878A4B6-8876-4421-8A68-21F8872B593D}" srcOrd="2" destOrd="0" presId="urn:microsoft.com/office/officeart/2009/3/layout/StepUpProcess"/>
    <dgm:cxn modelId="{C0D3C6F2-F7EE-4766-87C2-D48429530D50}" type="presParOf" srcId="{8878A4B6-8876-4421-8A68-21F8872B593D}" destId="{96954DBF-E609-4C0C-9661-3153CE847367}" srcOrd="0" destOrd="0" presId="urn:microsoft.com/office/officeart/2009/3/layout/StepUpProcess"/>
    <dgm:cxn modelId="{6EA5532C-C812-4506-8688-5C186E10EB07}" type="presParOf" srcId="{8878A4B6-8876-4421-8A68-21F8872B593D}" destId="{9781C883-5FE5-433C-BDEA-9718AEC655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0836DB-595B-45F5-89CB-77C82D7565F8}" type="doc">
      <dgm:prSet loTypeId="urn:microsoft.com/office/officeart/2005/8/layout/pList2" loCatId="picture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s-CO"/>
        </a:p>
      </dgm:t>
    </dgm:pt>
    <dgm:pt modelId="{A86C37D8-2514-44A1-9EC9-21018D27193F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 sz="1800" i="1" dirty="0">
            <a:latin typeface="Arial Narrow" pitchFamily="34" charset="0"/>
          </a:endParaRPr>
        </a:p>
      </dgm:t>
    </dgm:pt>
    <dgm:pt modelId="{E56693BD-04C6-46CA-BE91-2A078B55AFD3}" type="parTrans" cxnId="{34F9B637-1182-44B8-A2BC-ED17077817F1}">
      <dgm:prSet/>
      <dgm:spPr/>
      <dgm:t>
        <a:bodyPr/>
        <a:lstStyle/>
        <a:p>
          <a:endParaRPr lang="es-CO"/>
        </a:p>
      </dgm:t>
    </dgm:pt>
    <dgm:pt modelId="{0D618AD1-A184-446C-9474-A49672C3EDD6}" type="sibTrans" cxnId="{34F9B637-1182-44B8-A2BC-ED17077817F1}">
      <dgm:prSet/>
      <dgm:spPr/>
      <dgm:t>
        <a:bodyPr/>
        <a:lstStyle/>
        <a:p>
          <a:endParaRPr lang="es-CO"/>
        </a:p>
      </dgm:t>
    </dgm:pt>
    <dgm:pt modelId="{1F8075AD-71D2-46B3-AD15-1017640FA2B3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CO" sz="1800" b="1" i="1" dirty="0">
              <a:latin typeface="Arial Narrow" pitchFamily="34" charset="0"/>
            </a:rPr>
            <a:t>Hipotónicas:</a:t>
          </a:r>
          <a:r>
            <a:rPr lang="es-CO" sz="1800" i="1" dirty="0">
              <a:latin typeface="Arial Narrow" pitchFamily="34" charset="0"/>
            </a:rPr>
            <a:t> solución con menor concentración de solutos con respecto al plasma. Y por lo tanto menor presión osmótica.</a:t>
          </a:r>
        </a:p>
      </dgm:t>
    </dgm:pt>
    <dgm:pt modelId="{23F0215F-F337-4525-8A52-7480566AB839}" type="parTrans" cxnId="{14D5F760-BB7F-4FEC-A001-A00029BD5B58}">
      <dgm:prSet/>
      <dgm:spPr/>
      <dgm:t>
        <a:bodyPr/>
        <a:lstStyle/>
        <a:p>
          <a:endParaRPr lang="es-CO"/>
        </a:p>
      </dgm:t>
    </dgm:pt>
    <dgm:pt modelId="{975316E5-2BC1-4002-943C-65295A4D02A7}" type="sibTrans" cxnId="{14D5F760-BB7F-4FEC-A001-A00029BD5B58}">
      <dgm:prSet/>
      <dgm:spPr/>
      <dgm:t>
        <a:bodyPr/>
        <a:lstStyle/>
        <a:p>
          <a:endParaRPr lang="es-CO"/>
        </a:p>
      </dgm:t>
    </dgm:pt>
    <dgm:pt modelId="{D8263BF7-F0B2-4148-A0D1-0FAA003EE866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CO" sz="1800" b="1" i="1" dirty="0">
              <a:latin typeface="Arial Narrow" pitchFamily="34" charset="0"/>
            </a:rPr>
            <a:t>Hipertónicas:</a:t>
          </a:r>
          <a:r>
            <a:rPr lang="es-CO" sz="1800" i="1" dirty="0">
              <a:latin typeface="Arial Narrow" pitchFamily="34" charset="0"/>
            </a:rPr>
            <a:t> solución con mayor concentración de  solutos en relación al plasma</a:t>
          </a:r>
          <a:r>
            <a:rPr lang="es-CO" sz="1800" b="1" i="1" dirty="0">
              <a:latin typeface="Arial Narrow" pitchFamily="34" charset="0"/>
            </a:rPr>
            <a:t>. </a:t>
          </a:r>
          <a:endParaRPr lang="es-CO" sz="1800" i="1" dirty="0">
            <a:latin typeface="Arial Narrow" pitchFamily="34" charset="0"/>
          </a:endParaRPr>
        </a:p>
      </dgm:t>
    </dgm:pt>
    <dgm:pt modelId="{82CEF4F3-4550-442C-A511-0E47E79B4D50}" type="parTrans" cxnId="{2B323A86-5162-42B9-B0A9-B54F3559C603}">
      <dgm:prSet/>
      <dgm:spPr/>
      <dgm:t>
        <a:bodyPr/>
        <a:lstStyle/>
        <a:p>
          <a:endParaRPr lang="es-CO"/>
        </a:p>
      </dgm:t>
    </dgm:pt>
    <dgm:pt modelId="{B806609F-4809-43CC-A3EE-37418E78AB2B}" type="sibTrans" cxnId="{2B323A86-5162-42B9-B0A9-B54F3559C603}">
      <dgm:prSet/>
      <dgm:spPr/>
      <dgm:t>
        <a:bodyPr/>
        <a:lstStyle/>
        <a:p>
          <a:endParaRPr lang="es-CO"/>
        </a:p>
      </dgm:t>
    </dgm:pt>
    <dgm:pt modelId="{EBD237F8-D9AA-4C2A-AB0B-5EB53C882994}">
      <dgm:prSet phldrT="[Texto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 sz="1300" dirty="0"/>
        </a:p>
      </dgm:t>
    </dgm:pt>
    <dgm:pt modelId="{F573FA53-BB05-4E66-AF1F-78D135E9BE99}" type="parTrans" cxnId="{080D49B3-E357-4CCF-8C07-37FC6A78B616}">
      <dgm:prSet/>
      <dgm:spPr/>
      <dgm:t>
        <a:bodyPr/>
        <a:lstStyle/>
        <a:p>
          <a:endParaRPr lang="es-CO"/>
        </a:p>
      </dgm:t>
    </dgm:pt>
    <dgm:pt modelId="{EBF4C13D-43F4-45FC-AEEE-C011F47D3C5B}" type="sibTrans" cxnId="{080D49B3-E357-4CCF-8C07-37FC6A78B616}">
      <dgm:prSet/>
      <dgm:spPr/>
      <dgm:t>
        <a:bodyPr/>
        <a:lstStyle/>
        <a:p>
          <a:endParaRPr lang="es-CO"/>
        </a:p>
      </dgm:t>
    </dgm:pt>
    <dgm:pt modelId="{61A18D7B-7D98-4F91-95A2-3098BBC336FB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CO" sz="1800" i="1" dirty="0">
              <a:latin typeface="Arial Narrow" pitchFamily="34" charset="0"/>
            </a:rPr>
            <a:t>Pequeño volumen. ( 50, 100,250)</a:t>
          </a:r>
        </a:p>
      </dgm:t>
    </dgm:pt>
    <dgm:pt modelId="{27EE4D63-96D1-4C10-8403-E4586C733AE2}" type="parTrans" cxnId="{F32E80E6-4EF2-4A6A-B0D9-BCEA1781B11F}">
      <dgm:prSet/>
      <dgm:spPr/>
      <dgm:t>
        <a:bodyPr/>
        <a:lstStyle/>
        <a:p>
          <a:endParaRPr lang="es-CO"/>
        </a:p>
      </dgm:t>
    </dgm:pt>
    <dgm:pt modelId="{D9AA2DD9-278E-46D3-9780-9D63786E8047}" type="sibTrans" cxnId="{F32E80E6-4EF2-4A6A-B0D9-BCEA1781B11F}">
      <dgm:prSet/>
      <dgm:spPr/>
      <dgm:t>
        <a:bodyPr/>
        <a:lstStyle/>
        <a:p>
          <a:endParaRPr lang="es-CO"/>
        </a:p>
      </dgm:t>
    </dgm:pt>
    <dgm:pt modelId="{0FDEC572-7DB0-476B-A2A2-9A94CFACA587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CO" sz="1800" i="1" dirty="0">
              <a:latin typeface="Arial Narrow" pitchFamily="34" charset="0"/>
            </a:rPr>
            <a:t>Gran volumen.  (500.1000)</a:t>
          </a:r>
        </a:p>
      </dgm:t>
    </dgm:pt>
    <dgm:pt modelId="{B8970F49-1BCE-4B05-A941-34C073808292}" type="parTrans" cxnId="{6D01304A-10D9-4AD6-98E3-5B158AE9B290}">
      <dgm:prSet/>
      <dgm:spPr/>
      <dgm:t>
        <a:bodyPr/>
        <a:lstStyle/>
        <a:p>
          <a:endParaRPr lang="es-CO"/>
        </a:p>
      </dgm:t>
    </dgm:pt>
    <dgm:pt modelId="{6E4628C7-716F-4B8F-83D3-B415C54A6542}" type="sibTrans" cxnId="{6D01304A-10D9-4AD6-98E3-5B158AE9B290}">
      <dgm:prSet/>
      <dgm:spPr/>
      <dgm:t>
        <a:bodyPr/>
        <a:lstStyle/>
        <a:p>
          <a:endParaRPr lang="es-CO"/>
        </a:p>
      </dgm:t>
    </dgm:pt>
    <dgm:pt modelId="{05C7E200-227E-434F-A876-30E43B01D67A}">
      <dgm:prSet phldrT="[Texto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 sz="1800" dirty="0"/>
        </a:p>
      </dgm:t>
    </dgm:pt>
    <dgm:pt modelId="{58903807-5155-4477-80B6-F31C33F7FAFB}" type="parTrans" cxnId="{D3C54CDF-2AAB-413B-8E32-87E26484BC7C}">
      <dgm:prSet/>
      <dgm:spPr/>
      <dgm:t>
        <a:bodyPr/>
        <a:lstStyle/>
        <a:p>
          <a:endParaRPr lang="es-CO"/>
        </a:p>
      </dgm:t>
    </dgm:pt>
    <dgm:pt modelId="{B5158AF9-D540-413E-9F2E-B60C72F23055}" type="sibTrans" cxnId="{D3C54CDF-2AAB-413B-8E32-87E26484BC7C}">
      <dgm:prSet/>
      <dgm:spPr/>
      <dgm:t>
        <a:bodyPr/>
        <a:lstStyle/>
        <a:p>
          <a:endParaRPr lang="es-CO"/>
        </a:p>
      </dgm:t>
    </dgm:pt>
    <dgm:pt modelId="{0FFA1D02-CD61-4A6F-85C4-9E135C5C50BD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CO" sz="1800" b="1" i="1" dirty="0">
              <a:latin typeface="Arial Narrow" pitchFamily="34" charset="0"/>
            </a:rPr>
            <a:t>Cristaloides:</a:t>
          </a:r>
          <a:r>
            <a:rPr lang="es-CO" sz="1800" i="1" dirty="0">
              <a:latin typeface="Arial Narrow" pitchFamily="34" charset="0"/>
            </a:rPr>
            <a:t> soluciones que contienen agua, electrolitos , y/o azucares en diferentes proporciones y pueden ser hipotónicas hipertónicas o isotónicas</a:t>
          </a:r>
        </a:p>
      </dgm:t>
    </dgm:pt>
    <dgm:pt modelId="{6D49F381-98F2-4C85-9FF6-F09C0CDFACFB}" type="parTrans" cxnId="{C5EA063D-A022-450B-85F6-262AB744B150}">
      <dgm:prSet/>
      <dgm:spPr/>
      <dgm:t>
        <a:bodyPr/>
        <a:lstStyle/>
        <a:p>
          <a:endParaRPr lang="es-CO"/>
        </a:p>
      </dgm:t>
    </dgm:pt>
    <dgm:pt modelId="{E5D27D3A-8C4A-4791-9407-C4A9A02400DF}" type="sibTrans" cxnId="{C5EA063D-A022-450B-85F6-262AB744B150}">
      <dgm:prSet/>
      <dgm:spPr/>
      <dgm:t>
        <a:bodyPr/>
        <a:lstStyle/>
        <a:p>
          <a:endParaRPr lang="es-CO"/>
        </a:p>
      </dgm:t>
    </dgm:pt>
    <dgm:pt modelId="{7402E0F9-B221-454E-982D-1CE7CEC9FC0B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CO" sz="1800" b="1" i="0" dirty="0">
              <a:latin typeface="Arial Narrow" pitchFamily="34" charset="0"/>
            </a:rPr>
            <a:t>Coloides: </a:t>
          </a:r>
          <a:r>
            <a:rPr lang="es-CO" sz="1800" i="0" dirty="0">
              <a:latin typeface="Arial Narrow" pitchFamily="34" charset="0"/>
            </a:rPr>
            <a:t>Contienen partículas de suspensión de alto peso, no atraviesan las membranas capilares, por lo cual son capaces de aumentar la presión osmótica, producen efectos hemodinámicos mas rápidos </a:t>
          </a:r>
        </a:p>
      </dgm:t>
    </dgm:pt>
    <dgm:pt modelId="{0C1F38F0-2FB3-485A-8100-7C73F0678869}" type="parTrans" cxnId="{DC8D163D-A109-4F40-841C-7599B3848A9A}">
      <dgm:prSet/>
      <dgm:spPr/>
      <dgm:t>
        <a:bodyPr/>
        <a:lstStyle/>
        <a:p>
          <a:endParaRPr lang="es-CO"/>
        </a:p>
      </dgm:t>
    </dgm:pt>
    <dgm:pt modelId="{78EE4D28-7970-4CBE-9C40-53FA2424EB6D}" type="sibTrans" cxnId="{DC8D163D-A109-4F40-841C-7599B3848A9A}">
      <dgm:prSet/>
      <dgm:spPr/>
      <dgm:t>
        <a:bodyPr/>
        <a:lstStyle/>
        <a:p>
          <a:endParaRPr lang="es-CO"/>
        </a:p>
      </dgm:t>
    </dgm:pt>
    <dgm:pt modelId="{9AD8B1CD-8359-4D75-BDCA-61664141785A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 sz="1800" dirty="0">
            <a:latin typeface="Arial Narrow" pitchFamily="34" charset="0"/>
          </a:endParaRPr>
        </a:p>
      </dgm:t>
    </dgm:pt>
    <dgm:pt modelId="{653B16F1-A803-48C3-A8A2-E59DD861FAE5}" type="parTrans" cxnId="{F3F265B7-C393-4C18-8454-DBD0EA0A8202}">
      <dgm:prSet/>
      <dgm:spPr/>
      <dgm:t>
        <a:bodyPr/>
        <a:lstStyle/>
        <a:p>
          <a:endParaRPr lang="es-CO"/>
        </a:p>
      </dgm:t>
    </dgm:pt>
    <dgm:pt modelId="{6E8259D8-9739-415D-90D2-A07F4B753BEC}" type="sibTrans" cxnId="{F3F265B7-C393-4C18-8454-DBD0EA0A8202}">
      <dgm:prSet/>
      <dgm:spPr/>
      <dgm:t>
        <a:bodyPr/>
        <a:lstStyle/>
        <a:p>
          <a:endParaRPr lang="es-CO"/>
        </a:p>
      </dgm:t>
    </dgm:pt>
    <dgm:pt modelId="{B99559FA-8097-4BB6-BB11-F041F0498F6F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 sz="1800" i="1" dirty="0">
            <a:latin typeface="Arial Narrow" pitchFamily="34" charset="0"/>
          </a:endParaRPr>
        </a:p>
      </dgm:t>
    </dgm:pt>
    <dgm:pt modelId="{1BE4377E-AAE6-4C24-87F3-6CF3EBD25426}" type="parTrans" cxnId="{BC2D2747-7B96-4424-8D93-20F8E1FF1CB7}">
      <dgm:prSet/>
      <dgm:spPr/>
      <dgm:t>
        <a:bodyPr/>
        <a:lstStyle/>
        <a:p>
          <a:endParaRPr lang="es-CO"/>
        </a:p>
      </dgm:t>
    </dgm:pt>
    <dgm:pt modelId="{773322AE-F591-4B5B-9B7D-150773B49A7F}" type="sibTrans" cxnId="{BC2D2747-7B96-4424-8D93-20F8E1FF1CB7}">
      <dgm:prSet/>
      <dgm:spPr/>
      <dgm:t>
        <a:bodyPr/>
        <a:lstStyle/>
        <a:p>
          <a:endParaRPr lang="es-CO"/>
        </a:p>
      </dgm:t>
    </dgm:pt>
    <dgm:pt modelId="{D5467AAB-1AE1-49AD-878F-5379F1E06B66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 sz="1800" i="1" dirty="0">
            <a:latin typeface="Arial Narrow" pitchFamily="34" charset="0"/>
          </a:endParaRPr>
        </a:p>
      </dgm:t>
    </dgm:pt>
    <dgm:pt modelId="{12376249-644E-47FC-A4C6-6B16FF9D3A19}" type="parTrans" cxnId="{FFD60E32-6DCD-47D4-90E5-0F12BA028004}">
      <dgm:prSet/>
      <dgm:spPr/>
      <dgm:t>
        <a:bodyPr/>
        <a:lstStyle/>
        <a:p>
          <a:endParaRPr lang="es-CO"/>
        </a:p>
      </dgm:t>
    </dgm:pt>
    <dgm:pt modelId="{33DCFCD5-ABC7-4A50-81D6-B74BB90F00F2}" type="sibTrans" cxnId="{FFD60E32-6DCD-47D4-90E5-0F12BA028004}">
      <dgm:prSet/>
      <dgm:spPr/>
      <dgm:t>
        <a:bodyPr/>
        <a:lstStyle/>
        <a:p>
          <a:endParaRPr lang="es-CO"/>
        </a:p>
      </dgm:t>
    </dgm:pt>
    <dgm:pt modelId="{92719999-AD25-440F-ADA3-71EB84279FE2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 sz="1800" dirty="0">
            <a:latin typeface="Arial Narrow" pitchFamily="34" charset="0"/>
          </a:endParaRPr>
        </a:p>
      </dgm:t>
    </dgm:pt>
    <dgm:pt modelId="{58CD32CE-7157-46CE-B30A-FCAF46819D06}" type="parTrans" cxnId="{EDFF4F07-E07A-45C5-94F7-7BFF23B997DD}">
      <dgm:prSet/>
      <dgm:spPr/>
      <dgm:t>
        <a:bodyPr/>
        <a:lstStyle/>
        <a:p>
          <a:endParaRPr lang="es-CO"/>
        </a:p>
      </dgm:t>
    </dgm:pt>
    <dgm:pt modelId="{72259D42-103A-4E5C-BC57-B08C00C5C30F}" type="sibTrans" cxnId="{EDFF4F07-E07A-45C5-94F7-7BFF23B997DD}">
      <dgm:prSet/>
      <dgm:spPr/>
      <dgm:t>
        <a:bodyPr/>
        <a:lstStyle/>
        <a:p>
          <a:endParaRPr lang="es-CO"/>
        </a:p>
      </dgm:t>
    </dgm:pt>
    <dgm:pt modelId="{191ABEBF-27B6-476D-8098-CA94E9FCF477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 sz="1600" dirty="0">
            <a:latin typeface="Arial Narrow" pitchFamily="34" charset="0"/>
          </a:endParaRPr>
        </a:p>
      </dgm:t>
    </dgm:pt>
    <dgm:pt modelId="{90AB7E4C-05BA-46B5-9DEB-1D45022255E0}" type="parTrans" cxnId="{1F4BE334-D7E0-4CA7-AA2C-D76DC75F5FA9}">
      <dgm:prSet/>
      <dgm:spPr/>
      <dgm:t>
        <a:bodyPr/>
        <a:lstStyle/>
        <a:p>
          <a:endParaRPr lang="es-CO"/>
        </a:p>
      </dgm:t>
    </dgm:pt>
    <dgm:pt modelId="{7461F0EB-4C66-4015-812B-878E407706DB}" type="sibTrans" cxnId="{1F4BE334-D7E0-4CA7-AA2C-D76DC75F5FA9}">
      <dgm:prSet/>
      <dgm:spPr/>
      <dgm:t>
        <a:bodyPr/>
        <a:lstStyle/>
        <a:p>
          <a:endParaRPr lang="es-CO"/>
        </a:p>
      </dgm:t>
    </dgm:pt>
    <dgm:pt modelId="{A3D32787-EC2D-41A5-A6C4-25C3800649D1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 sz="1600" dirty="0">
            <a:latin typeface="Arial Narrow" pitchFamily="34" charset="0"/>
          </a:endParaRPr>
        </a:p>
      </dgm:t>
    </dgm:pt>
    <dgm:pt modelId="{96F1D270-5772-4306-86FB-158663651427}" type="parTrans" cxnId="{9068BCBF-1B13-48D8-8ABD-B3B9450F141B}">
      <dgm:prSet/>
      <dgm:spPr/>
      <dgm:t>
        <a:bodyPr/>
        <a:lstStyle/>
        <a:p>
          <a:endParaRPr lang="es-CO"/>
        </a:p>
      </dgm:t>
    </dgm:pt>
    <dgm:pt modelId="{B46C9778-D410-4E86-BB88-BABDDEA29823}" type="sibTrans" cxnId="{9068BCBF-1B13-48D8-8ABD-B3B9450F141B}">
      <dgm:prSet/>
      <dgm:spPr/>
      <dgm:t>
        <a:bodyPr/>
        <a:lstStyle/>
        <a:p>
          <a:endParaRPr lang="es-CO"/>
        </a:p>
      </dgm:t>
    </dgm:pt>
    <dgm:pt modelId="{8A820570-5C1B-48DD-A74E-1467016F217F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CO" sz="1800" b="1" i="1" dirty="0">
              <a:latin typeface="Arial Narrow" pitchFamily="34" charset="0"/>
            </a:rPr>
            <a:t>Isotónica: </a:t>
          </a:r>
          <a:r>
            <a:rPr lang="es-CO" sz="1800" i="1" dirty="0">
              <a:latin typeface="Arial Narrow" pitchFamily="34" charset="0"/>
            </a:rPr>
            <a:t>Soluciones     con concentración de solutos similar al plasma</a:t>
          </a:r>
        </a:p>
      </dgm:t>
    </dgm:pt>
    <dgm:pt modelId="{F3F8D121-6032-47E4-8CB2-D1D5EE6973B1}" type="parTrans" cxnId="{47D37486-84DA-4090-9902-E3F3D1D9502D}">
      <dgm:prSet/>
      <dgm:spPr/>
      <dgm:t>
        <a:bodyPr/>
        <a:lstStyle/>
        <a:p>
          <a:endParaRPr lang="es-CO"/>
        </a:p>
      </dgm:t>
    </dgm:pt>
    <dgm:pt modelId="{5E0FFB92-7714-48A1-8DA6-217DF3485D5B}" type="sibTrans" cxnId="{47D37486-84DA-4090-9902-E3F3D1D9502D}">
      <dgm:prSet/>
      <dgm:spPr/>
      <dgm:t>
        <a:bodyPr/>
        <a:lstStyle/>
        <a:p>
          <a:endParaRPr lang="es-CO"/>
        </a:p>
      </dgm:t>
    </dgm:pt>
    <dgm:pt modelId="{18CEDD56-DC5E-48DF-A8F7-C8A7080DA989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 sz="1800" i="1" dirty="0">
            <a:latin typeface="Arial Narrow" pitchFamily="34" charset="0"/>
          </a:endParaRPr>
        </a:p>
      </dgm:t>
    </dgm:pt>
    <dgm:pt modelId="{FA7BEB15-BCE9-44E5-B6B5-9722D3E73520}" type="parTrans" cxnId="{FC9E0555-C654-4A23-8C1D-CF9E7CDFCE7D}">
      <dgm:prSet/>
      <dgm:spPr/>
      <dgm:t>
        <a:bodyPr/>
        <a:lstStyle/>
        <a:p>
          <a:endParaRPr lang="es-CO"/>
        </a:p>
      </dgm:t>
    </dgm:pt>
    <dgm:pt modelId="{BBD76D87-FB24-42B7-AE29-64D28701F6A0}" type="sibTrans" cxnId="{FC9E0555-C654-4A23-8C1D-CF9E7CDFCE7D}">
      <dgm:prSet/>
      <dgm:spPr/>
      <dgm:t>
        <a:bodyPr/>
        <a:lstStyle/>
        <a:p>
          <a:endParaRPr lang="es-CO"/>
        </a:p>
      </dgm:t>
    </dgm:pt>
    <dgm:pt modelId="{1CC18AC8-5615-42BA-9211-8B543C144049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 sz="1800" i="1" dirty="0">
            <a:latin typeface="Arial Narrow" pitchFamily="34" charset="0"/>
          </a:endParaRPr>
        </a:p>
      </dgm:t>
    </dgm:pt>
    <dgm:pt modelId="{566EABB4-E044-40A6-A849-835E084CD3D2}" type="parTrans" cxnId="{DAADC491-16BC-4CCF-9219-ADCC2EC86615}">
      <dgm:prSet/>
      <dgm:spPr/>
      <dgm:t>
        <a:bodyPr/>
        <a:lstStyle/>
        <a:p>
          <a:endParaRPr lang="es-CO"/>
        </a:p>
      </dgm:t>
    </dgm:pt>
    <dgm:pt modelId="{BAF42FB7-9019-487B-887C-A13D5A64BD42}" type="sibTrans" cxnId="{DAADC491-16BC-4CCF-9219-ADCC2EC86615}">
      <dgm:prSet/>
      <dgm:spPr/>
      <dgm:t>
        <a:bodyPr/>
        <a:lstStyle/>
        <a:p>
          <a:endParaRPr lang="es-CO"/>
        </a:p>
      </dgm:t>
    </dgm:pt>
    <dgm:pt modelId="{B1AFE1EC-AC0C-42D2-8CFE-4D36B7CD7657}" type="pres">
      <dgm:prSet presAssocID="{760836DB-595B-45F5-89CB-77C82D7565F8}" presName="Name0" presStyleCnt="0">
        <dgm:presLayoutVars>
          <dgm:dir/>
          <dgm:resizeHandles val="exact"/>
        </dgm:presLayoutVars>
      </dgm:prSet>
      <dgm:spPr/>
    </dgm:pt>
    <dgm:pt modelId="{997B3AC4-3BAD-417B-ACD8-882371B534EB}" type="pres">
      <dgm:prSet presAssocID="{760836DB-595B-45F5-89CB-77C82D7565F8}" presName="bkgdShp" presStyleLbl="alignAccFollowNode1" presStyleIdx="0" presStyleCnt="1" custLinFactNeighborX="-616" custLinFactNeighborY="0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</dgm:pt>
    <dgm:pt modelId="{90A655C8-ECC5-4C54-96D1-CA2B058BEA99}" type="pres">
      <dgm:prSet presAssocID="{760836DB-595B-45F5-89CB-77C82D7565F8}" presName="linComp" presStyleCnt="0"/>
      <dgm:spPr/>
    </dgm:pt>
    <dgm:pt modelId="{BCBBFB86-CA9B-4C59-B2F5-CD5EAC1F9A89}" type="pres">
      <dgm:prSet presAssocID="{A86C37D8-2514-44A1-9EC9-21018D27193F}" presName="compNode" presStyleCnt="0"/>
      <dgm:spPr/>
    </dgm:pt>
    <dgm:pt modelId="{C701BFD0-17C7-4E95-AA3C-48C586314884}" type="pres">
      <dgm:prSet presAssocID="{A86C37D8-2514-44A1-9EC9-21018D27193F}" presName="node" presStyleLbl="node1" presStyleIdx="0" presStyleCnt="3" custScaleX="116854" custScaleY="127146" custLinFactX="100000" custLinFactNeighborX="168402" custLinFactNeighborY="-4404">
        <dgm:presLayoutVars>
          <dgm:bulletEnabled val="1"/>
        </dgm:presLayoutVars>
      </dgm:prSet>
      <dgm:spPr/>
    </dgm:pt>
    <dgm:pt modelId="{03AAD651-EA25-4F06-A44E-6028832F36D1}" type="pres">
      <dgm:prSet presAssocID="{A86C37D8-2514-44A1-9EC9-21018D27193F}" presName="invisiNode" presStyleLbl="node1" presStyleIdx="0" presStyleCnt="3"/>
      <dgm:spPr/>
    </dgm:pt>
    <dgm:pt modelId="{43CAD654-2DF7-4105-A751-160B6E0280E2}" type="pres">
      <dgm:prSet presAssocID="{A86C37D8-2514-44A1-9EC9-21018D27193F}" presName="imagNode" presStyleLbl="fgImgPlace1" presStyleIdx="0" presStyleCnt="3" custScaleX="57318" custScaleY="71986" custLinFactNeighborX="-34007" custLinFactNeighborY="-785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D5067953-73C4-4B6A-ACD0-CF98C42AEC9B}" type="pres">
      <dgm:prSet presAssocID="{0D618AD1-A184-446C-9474-A49672C3EDD6}" presName="sibTrans" presStyleLbl="sibTrans2D1" presStyleIdx="0" presStyleCnt="0"/>
      <dgm:spPr/>
    </dgm:pt>
    <dgm:pt modelId="{776518AC-AB10-4369-91AC-0EE8EF8B99B1}" type="pres">
      <dgm:prSet presAssocID="{EBD237F8-D9AA-4C2A-AB0B-5EB53C882994}" presName="compNode" presStyleCnt="0"/>
      <dgm:spPr/>
    </dgm:pt>
    <dgm:pt modelId="{55678285-44AA-49F9-8805-CA9F79338393}" type="pres">
      <dgm:prSet presAssocID="{EBD237F8-D9AA-4C2A-AB0B-5EB53C882994}" presName="node" presStyleLbl="node1" presStyleIdx="1" presStyleCnt="3" custScaleX="81957" custScaleY="119709" custLinFactNeighborX="23004" custLinFactNeighborY="-7225">
        <dgm:presLayoutVars>
          <dgm:bulletEnabled val="1"/>
        </dgm:presLayoutVars>
      </dgm:prSet>
      <dgm:spPr/>
    </dgm:pt>
    <dgm:pt modelId="{C6FC48DE-5300-4407-AB61-49F9AFC431C8}" type="pres">
      <dgm:prSet presAssocID="{EBD237F8-D9AA-4C2A-AB0B-5EB53C882994}" presName="invisiNode" presStyleLbl="node1" presStyleIdx="1" presStyleCnt="3"/>
      <dgm:spPr/>
    </dgm:pt>
    <dgm:pt modelId="{4B4064B8-468A-4602-A723-6DA5429A1B39}" type="pres">
      <dgm:prSet presAssocID="{EBD237F8-D9AA-4C2A-AB0B-5EB53C882994}" presName="imagNode" presStyleLbl="fgImgPlace1" presStyleIdx="1" presStyleCnt="3" custScaleX="57321" custScaleY="69632" custLinFactNeighborX="10385" custLinFactNeighborY="-7619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56A6121B-FDD3-4477-823D-5E85C771279C}" type="pres">
      <dgm:prSet presAssocID="{EBF4C13D-43F4-45FC-AEEE-C011F47D3C5B}" presName="sibTrans" presStyleLbl="sibTrans2D1" presStyleIdx="0" presStyleCnt="0"/>
      <dgm:spPr/>
    </dgm:pt>
    <dgm:pt modelId="{6FBED4FA-C871-4D39-B506-C1D4F47862DA}" type="pres">
      <dgm:prSet presAssocID="{05C7E200-227E-434F-A876-30E43B01D67A}" presName="compNode" presStyleCnt="0"/>
      <dgm:spPr/>
    </dgm:pt>
    <dgm:pt modelId="{4C845EDE-DD88-4BF3-A51E-D23621661039}" type="pres">
      <dgm:prSet presAssocID="{05C7E200-227E-434F-A876-30E43B01D67A}" presName="node" presStyleLbl="node1" presStyleIdx="2" presStyleCnt="3" custScaleX="151263" custScaleY="123026" custLinFactX="-100000" custLinFactNeighborX="-134386" custLinFactNeighborY="-4104">
        <dgm:presLayoutVars>
          <dgm:bulletEnabled val="1"/>
        </dgm:presLayoutVars>
      </dgm:prSet>
      <dgm:spPr/>
    </dgm:pt>
    <dgm:pt modelId="{FB893602-4B3C-404E-AC4B-D643DD700A1D}" type="pres">
      <dgm:prSet presAssocID="{05C7E200-227E-434F-A876-30E43B01D67A}" presName="invisiNode" presStyleLbl="node1" presStyleIdx="2" presStyleCnt="3"/>
      <dgm:spPr/>
    </dgm:pt>
    <dgm:pt modelId="{DBC39B77-C9AF-4EE2-8261-02D16CE1ED29}" type="pres">
      <dgm:prSet presAssocID="{05C7E200-227E-434F-A876-30E43B01D67A}" presName="imagNode" presStyleLbl="fgImgPlace1" presStyleIdx="2" presStyleCnt="3" custScaleX="58492" custScaleY="70135" custLinFactNeighborX="-10072" custLinFactNeighborY="-1011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</dgm:spPr>
    </dgm:pt>
  </dgm:ptLst>
  <dgm:cxnLst>
    <dgm:cxn modelId="{37DD9D04-3A18-44A6-93CA-79ABAE5D08AB}" type="presOf" srcId="{61A18D7B-7D98-4F91-95A2-3098BBC336FB}" destId="{55678285-44AA-49F9-8805-CA9F79338393}" srcOrd="0" destOrd="1" presId="urn:microsoft.com/office/officeart/2005/8/layout/pList2"/>
    <dgm:cxn modelId="{EDFF4F07-E07A-45C5-94F7-7BFF23B997DD}" srcId="{A86C37D8-2514-44A1-9EC9-21018D27193F}" destId="{92719999-AD25-440F-ADA3-71EB84279FE2}" srcOrd="7" destOrd="0" parTransId="{58CD32CE-7157-46CE-B30A-FCAF46819D06}" sibTransId="{72259D42-103A-4E5C-BC57-B08C00C5C30F}"/>
    <dgm:cxn modelId="{E3866D0B-D5AF-4B5C-A919-B84C83C6C090}" type="presOf" srcId="{760836DB-595B-45F5-89CB-77C82D7565F8}" destId="{B1AFE1EC-AC0C-42D2-8CFE-4D36B7CD7657}" srcOrd="0" destOrd="0" presId="urn:microsoft.com/office/officeart/2005/8/layout/pList2"/>
    <dgm:cxn modelId="{C5C87419-E11D-48E8-B6CA-0A1AFCA9D240}" type="presOf" srcId="{8A820570-5C1B-48DD-A74E-1467016F217F}" destId="{C701BFD0-17C7-4E95-AA3C-48C586314884}" srcOrd="0" destOrd="5" presId="urn:microsoft.com/office/officeart/2005/8/layout/pList2"/>
    <dgm:cxn modelId="{1943A419-7459-4A86-AFBC-C66350D53295}" type="presOf" srcId="{EBD237F8-D9AA-4C2A-AB0B-5EB53C882994}" destId="{55678285-44AA-49F9-8805-CA9F79338393}" srcOrd="0" destOrd="0" presId="urn:microsoft.com/office/officeart/2005/8/layout/pList2"/>
    <dgm:cxn modelId="{FFD60E32-6DCD-47D4-90E5-0F12BA028004}" srcId="{A86C37D8-2514-44A1-9EC9-21018D27193F}" destId="{D5467AAB-1AE1-49AD-878F-5379F1E06B66}" srcOrd="1" destOrd="0" parTransId="{12376249-644E-47FC-A4C6-6B16FF9D3A19}" sibTransId="{33DCFCD5-ABC7-4A50-81D6-B74BB90F00F2}"/>
    <dgm:cxn modelId="{B3009133-5926-4BBF-8060-D59D93A161C7}" type="presOf" srcId="{05C7E200-227E-434F-A876-30E43B01D67A}" destId="{4C845EDE-DD88-4BF3-A51E-D23621661039}" srcOrd="0" destOrd="0" presId="urn:microsoft.com/office/officeart/2005/8/layout/pList2"/>
    <dgm:cxn modelId="{1F4BE334-D7E0-4CA7-AA2C-D76DC75F5FA9}" srcId="{A86C37D8-2514-44A1-9EC9-21018D27193F}" destId="{191ABEBF-27B6-476D-8098-CA94E9FCF477}" srcOrd="6" destOrd="0" parTransId="{90AB7E4C-05BA-46B5-9DEB-1D45022255E0}" sibTransId="{7461F0EB-4C66-4015-812B-878E407706DB}"/>
    <dgm:cxn modelId="{34F9B637-1182-44B8-A2BC-ED17077817F1}" srcId="{760836DB-595B-45F5-89CB-77C82D7565F8}" destId="{A86C37D8-2514-44A1-9EC9-21018D27193F}" srcOrd="0" destOrd="0" parTransId="{E56693BD-04C6-46CA-BE91-2A078B55AFD3}" sibTransId="{0D618AD1-A184-446C-9474-A49672C3EDD6}"/>
    <dgm:cxn modelId="{C5EA063D-A022-450B-85F6-262AB744B150}" srcId="{05C7E200-227E-434F-A876-30E43B01D67A}" destId="{0FFA1D02-CD61-4A6F-85C4-9E135C5C50BD}" srcOrd="0" destOrd="0" parTransId="{6D49F381-98F2-4C85-9FF6-F09C0CDFACFB}" sibTransId="{E5D27D3A-8C4A-4791-9407-C4A9A02400DF}"/>
    <dgm:cxn modelId="{DC8D163D-A109-4F40-841C-7599B3848A9A}" srcId="{05C7E200-227E-434F-A876-30E43B01D67A}" destId="{7402E0F9-B221-454E-982D-1CE7CEC9FC0B}" srcOrd="2" destOrd="0" parTransId="{0C1F38F0-2FB3-485A-8100-7C73F0678869}" sibTransId="{78EE4D28-7970-4CBE-9C40-53FA2424EB6D}"/>
    <dgm:cxn modelId="{28750D5F-BD8C-4203-8920-089D5F786600}" type="presOf" srcId="{D5467AAB-1AE1-49AD-878F-5379F1E06B66}" destId="{C701BFD0-17C7-4E95-AA3C-48C586314884}" srcOrd="0" destOrd="2" presId="urn:microsoft.com/office/officeart/2005/8/layout/pList2"/>
    <dgm:cxn modelId="{14D5F760-BB7F-4FEC-A001-A00029BD5B58}" srcId="{A86C37D8-2514-44A1-9EC9-21018D27193F}" destId="{1F8075AD-71D2-46B3-AD15-1017640FA2B3}" srcOrd="0" destOrd="0" parTransId="{23F0215F-F337-4525-8A52-7480566AB839}" sibTransId="{975316E5-2BC1-4002-943C-65295A4D02A7}"/>
    <dgm:cxn modelId="{7EE0BB64-1E6B-4106-85E3-2ACB0673BBBE}" type="presOf" srcId="{0FDEC572-7DB0-476B-A2A2-9A94CFACA587}" destId="{55678285-44AA-49F9-8805-CA9F79338393}" srcOrd="0" destOrd="3" presId="urn:microsoft.com/office/officeart/2005/8/layout/pList2"/>
    <dgm:cxn modelId="{BC2D2747-7B96-4424-8D93-20F8E1FF1CB7}" srcId="{EBD237F8-D9AA-4C2A-AB0B-5EB53C882994}" destId="{B99559FA-8097-4BB6-BB11-F041F0498F6F}" srcOrd="1" destOrd="0" parTransId="{1BE4377E-AAE6-4C24-87F3-6CF3EBD25426}" sibTransId="{773322AE-F591-4B5B-9B7D-150773B49A7F}"/>
    <dgm:cxn modelId="{6D01304A-10D9-4AD6-98E3-5B158AE9B290}" srcId="{EBD237F8-D9AA-4C2A-AB0B-5EB53C882994}" destId="{0FDEC572-7DB0-476B-A2A2-9A94CFACA587}" srcOrd="2" destOrd="0" parTransId="{B8970F49-1BCE-4B05-A941-34C073808292}" sibTransId="{6E4628C7-716F-4B8F-83D3-B415C54A6542}"/>
    <dgm:cxn modelId="{FC9E0555-C654-4A23-8C1D-CF9E7CDFCE7D}" srcId="{A86C37D8-2514-44A1-9EC9-21018D27193F}" destId="{18CEDD56-DC5E-48DF-A8F7-C8A7080DA989}" srcOrd="3" destOrd="0" parTransId="{FA7BEB15-BCE9-44E5-B6B5-9722D3E73520}" sibTransId="{BBD76D87-FB24-42B7-AE29-64D28701F6A0}"/>
    <dgm:cxn modelId="{2B323A86-5162-42B9-B0A9-B54F3559C603}" srcId="{A86C37D8-2514-44A1-9EC9-21018D27193F}" destId="{D8263BF7-F0B2-4148-A0D1-0FAA003EE866}" srcOrd="2" destOrd="0" parTransId="{82CEF4F3-4550-442C-A511-0E47E79B4D50}" sibTransId="{B806609F-4809-43CC-A3EE-37418E78AB2B}"/>
    <dgm:cxn modelId="{47D37486-84DA-4090-9902-E3F3D1D9502D}" srcId="{A86C37D8-2514-44A1-9EC9-21018D27193F}" destId="{8A820570-5C1B-48DD-A74E-1467016F217F}" srcOrd="4" destOrd="0" parTransId="{F3F8D121-6032-47E4-8CB2-D1D5EE6973B1}" sibTransId="{5E0FFB92-7714-48A1-8DA6-217DF3485D5B}"/>
    <dgm:cxn modelId="{A20CB587-DD4D-40E1-8EBE-AC3F4DAA3DF5}" type="presOf" srcId="{0FFA1D02-CD61-4A6F-85C4-9E135C5C50BD}" destId="{4C845EDE-DD88-4BF3-A51E-D23621661039}" srcOrd="0" destOrd="1" presId="urn:microsoft.com/office/officeart/2005/8/layout/pList2"/>
    <dgm:cxn modelId="{4FDEB68A-42A3-4240-80DB-4C8C43620C57}" type="presOf" srcId="{92719999-AD25-440F-ADA3-71EB84279FE2}" destId="{C701BFD0-17C7-4E95-AA3C-48C586314884}" srcOrd="0" destOrd="8" presId="urn:microsoft.com/office/officeart/2005/8/layout/pList2"/>
    <dgm:cxn modelId="{35152A8F-2A9E-48EF-8355-F7E3F5A974C6}" type="presOf" srcId="{1F8075AD-71D2-46B3-AD15-1017640FA2B3}" destId="{C701BFD0-17C7-4E95-AA3C-48C586314884}" srcOrd="0" destOrd="1" presId="urn:microsoft.com/office/officeart/2005/8/layout/pList2"/>
    <dgm:cxn modelId="{DAADC491-16BC-4CCF-9219-ADCC2EC86615}" srcId="{05C7E200-227E-434F-A876-30E43B01D67A}" destId="{1CC18AC8-5615-42BA-9211-8B543C144049}" srcOrd="1" destOrd="0" parTransId="{566EABB4-E044-40A6-A849-835E084CD3D2}" sibTransId="{BAF42FB7-9019-487B-887C-A13D5A64BD42}"/>
    <dgm:cxn modelId="{46F61D9C-7236-46D9-8188-0FBEE894AB92}" type="presOf" srcId="{9AD8B1CD-8359-4D75-BDCA-61664141785A}" destId="{55678285-44AA-49F9-8805-CA9F79338393}" srcOrd="0" destOrd="4" presId="urn:microsoft.com/office/officeart/2005/8/layout/pList2"/>
    <dgm:cxn modelId="{61D0519E-204B-4C5A-B294-79BED3C26607}" type="presOf" srcId="{191ABEBF-27B6-476D-8098-CA94E9FCF477}" destId="{C701BFD0-17C7-4E95-AA3C-48C586314884}" srcOrd="0" destOrd="7" presId="urn:microsoft.com/office/officeart/2005/8/layout/pList2"/>
    <dgm:cxn modelId="{DB13B2A0-BEB3-4307-93D1-CA30ACB0E980}" type="presOf" srcId="{B99559FA-8097-4BB6-BB11-F041F0498F6F}" destId="{55678285-44AA-49F9-8805-CA9F79338393}" srcOrd="0" destOrd="2" presId="urn:microsoft.com/office/officeart/2005/8/layout/pList2"/>
    <dgm:cxn modelId="{080D49B3-E357-4CCF-8C07-37FC6A78B616}" srcId="{760836DB-595B-45F5-89CB-77C82D7565F8}" destId="{EBD237F8-D9AA-4C2A-AB0B-5EB53C882994}" srcOrd="1" destOrd="0" parTransId="{F573FA53-BB05-4E66-AF1F-78D135E9BE99}" sibTransId="{EBF4C13D-43F4-45FC-AEEE-C011F47D3C5B}"/>
    <dgm:cxn modelId="{F3F265B7-C393-4C18-8454-DBD0EA0A8202}" srcId="{EBD237F8-D9AA-4C2A-AB0B-5EB53C882994}" destId="{9AD8B1CD-8359-4D75-BDCA-61664141785A}" srcOrd="3" destOrd="0" parTransId="{653B16F1-A803-48C3-A8A2-E59DD861FAE5}" sibTransId="{6E8259D8-9739-415D-90D2-A07F4B753BEC}"/>
    <dgm:cxn modelId="{C4A09EB7-F38E-43A8-802D-A6A859DFA1F2}" type="presOf" srcId="{D8263BF7-F0B2-4148-A0D1-0FAA003EE866}" destId="{C701BFD0-17C7-4E95-AA3C-48C586314884}" srcOrd="0" destOrd="3" presId="urn:microsoft.com/office/officeart/2005/8/layout/pList2"/>
    <dgm:cxn modelId="{05E218BA-EBB0-4C0B-AAB4-0D86DCAF7DFF}" type="presOf" srcId="{7402E0F9-B221-454E-982D-1CE7CEC9FC0B}" destId="{4C845EDE-DD88-4BF3-A51E-D23621661039}" srcOrd="0" destOrd="3" presId="urn:microsoft.com/office/officeart/2005/8/layout/pList2"/>
    <dgm:cxn modelId="{66AD28BD-7F4A-477C-A032-7D4CE6DC8A5A}" type="presOf" srcId="{A3D32787-EC2D-41A5-A6C4-25C3800649D1}" destId="{C701BFD0-17C7-4E95-AA3C-48C586314884}" srcOrd="0" destOrd="6" presId="urn:microsoft.com/office/officeart/2005/8/layout/pList2"/>
    <dgm:cxn modelId="{9068BCBF-1B13-48D8-8ABD-B3B9450F141B}" srcId="{A86C37D8-2514-44A1-9EC9-21018D27193F}" destId="{A3D32787-EC2D-41A5-A6C4-25C3800649D1}" srcOrd="5" destOrd="0" parTransId="{96F1D270-5772-4306-86FB-158663651427}" sibTransId="{B46C9778-D410-4E86-BB88-BABDDEA29823}"/>
    <dgm:cxn modelId="{C9205DC4-1CCA-4B6E-BDED-5E52A2A5D25E}" type="presOf" srcId="{A86C37D8-2514-44A1-9EC9-21018D27193F}" destId="{C701BFD0-17C7-4E95-AA3C-48C586314884}" srcOrd="0" destOrd="0" presId="urn:microsoft.com/office/officeart/2005/8/layout/pList2"/>
    <dgm:cxn modelId="{137414CF-3661-4780-96D2-129D7AAC5656}" type="presOf" srcId="{EBF4C13D-43F4-45FC-AEEE-C011F47D3C5B}" destId="{56A6121B-FDD3-4477-823D-5E85C771279C}" srcOrd="0" destOrd="0" presId="urn:microsoft.com/office/officeart/2005/8/layout/pList2"/>
    <dgm:cxn modelId="{CDCF67D5-6180-4BE8-9132-FE842F6DFA2F}" type="presOf" srcId="{0D618AD1-A184-446C-9474-A49672C3EDD6}" destId="{D5067953-73C4-4B6A-ACD0-CF98C42AEC9B}" srcOrd="0" destOrd="0" presId="urn:microsoft.com/office/officeart/2005/8/layout/pList2"/>
    <dgm:cxn modelId="{D3C54CDF-2AAB-413B-8E32-87E26484BC7C}" srcId="{760836DB-595B-45F5-89CB-77C82D7565F8}" destId="{05C7E200-227E-434F-A876-30E43B01D67A}" srcOrd="2" destOrd="0" parTransId="{58903807-5155-4477-80B6-F31C33F7FAFB}" sibTransId="{B5158AF9-D540-413E-9F2E-B60C72F23055}"/>
    <dgm:cxn modelId="{F32E80E6-4EF2-4A6A-B0D9-BCEA1781B11F}" srcId="{EBD237F8-D9AA-4C2A-AB0B-5EB53C882994}" destId="{61A18D7B-7D98-4F91-95A2-3098BBC336FB}" srcOrd="0" destOrd="0" parTransId="{27EE4D63-96D1-4C10-8403-E4586C733AE2}" sibTransId="{D9AA2DD9-278E-46D3-9780-9D63786E8047}"/>
    <dgm:cxn modelId="{7F20D6EF-CE82-46B2-BA3D-92D29C96C270}" type="presOf" srcId="{1CC18AC8-5615-42BA-9211-8B543C144049}" destId="{4C845EDE-DD88-4BF3-A51E-D23621661039}" srcOrd="0" destOrd="2" presId="urn:microsoft.com/office/officeart/2005/8/layout/pList2"/>
    <dgm:cxn modelId="{51FF08FA-A82E-4CDC-A1A1-0D747086F8ED}" type="presOf" srcId="{18CEDD56-DC5E-48DF-A8F7-C8A7080DA989}" destId="{C701BFD0-17C7-4E95-AA3C-48C586314884}" srcOrd="0" destOrd="4" presId="urn:microsoft.com/office/officeart/2005/8/layout/pList2"/>
    <dgm:cxn modelId="{A209049C-23A3-45D2-BCB7-16941F982A70}" type="presParOf" srcId="{B1AFE1EC-AC0C-42D2-8CFE-4D36B7CD7657}" destId="{997B3AC4-3BAD-417B-ACD8-882371B534EB}" srcOrd="0" destOrd="0" presId="urn:microsoft.com/office/officeart/2005/8/layout/pList2"/>
    <dgm:cxn modelId="{40FDB998-101F-416B-BA38-E2748B6C1640}" type="presParOf" srcId="{B1AFE1EC-AC0C-42D2-8CFE-4D36B7CD7657}" destId="{90A655C8-ECC5-4C54-96D1-CA2B058BEA99}" srcOrd="1" destOrd="0" presId="urn:microsoft.com/office/officeart/2005/8/layout/pList2"/>
    <dgm:cxn modelId="{41EC0160-78BE-4E17-9E9C-60D192527A63}" type="presParOf" srcId="{90A655C8-ECC5-4C54-96D1-CA2B058BEA99}" destId="{BCBBFB86-CA9B-4C59-B2F5-CD5EAC1F9A89}" srcOrd="0" destOrd="0" presId="urn:microsoft.com/office/officeart/2005/8/layout/pList2"/>
    <dgm:cxn modelId="{CF9C5706-E78D-4093-A17F-76136CB0E751}" type="presParOf" srcId="{BCBBFB86-CA9B-4C59-B2F5-CD5EAC1F9A89}" destId="{C701BFD0-17C7-4E95-AA3C-48C586314884}" srcOrd="0" destOrd="0" presId="urn:microsoft.com/office/officeart/2005/8/layout/pList2"/>
    <dgm:cxn modelId="{514C2CF9-2667-4073-92C8-0B9CCAA2DC4C}" type="presParOf" srcId="{BCBBFB86-CA9B-4C59-B2F5-CD5EAC1F9A89}" destId="{03AAD651-EA25-4F06-A44E-6028832F36D1}" srcOrd="1" destOrd="0" presId="urn:microsoft.com/office/officeart/2005/8/layout/pList2"/>
    <dgm:cxn modelId="{0FA66634-68F3-4875-B838-08E4D05DD0EC}" type="presParOf" srcId="{BCBBFB86-CA9B-4C59-B2F5-CD5EAC1F9A89}" destId="{43CAD654-2DF7-4105-A751-160B6E0280E2}" srcOrd="2" destOrd="0" presId="urn:microsoft.com/office/officeart/2005/8/layout/pList2"/>
    <dgm:cxn modelId="{7A1E7730-52B7-468E-95E6-63839E118C5B}" type="presParOf" srcId="{90A655C8-ECC5-4C54-96D1-CA2B058BEA99}" destId="{D5067953-73C4-4B6A-ACD0-CF98C42AEC9B}" srcOrd="1" destOrd="0" presId="urn:microsoft.com/office/officeart/2005/8/layout/pList2"/>
    <dgm:cxn modelId="{E24D2907-57FD-4F90-B08F-2A0705F9AE76}" type="presParOf" srcId="{90A655C8-ECC5-4C54-96D1-CA2B058BEA99}" destId="{776518AC-AB10-4369-91AC-0EE8EF8B99B1}" srcOrd="2" destOrd="0" presId="urn:microsoft.com/office/officeart/2005/8/layout/pList2"/>
    <dgm:cxn modelId="{012B7965-D5FA-432A-9E74-A942AFFE7FA1}" type="presParOf" srcId="{776518AC-AB10-4369-91AC-0EE8EF8B99B1}" destId="{55678285-44AA-49F9-8805-CA9F79338393}" srcOrd="0" destOrd="0" presId="urn:microsoft.com/office/officeart/2005/8/layout/pList2"/>
    <dgm:cxn modelId="{F50E8CCA-5033-4AA5-9741-3C5A9E238BAA}" type="presParOf" srcId="{776518AC-AB10-4369-91AC-0EE8EF8B99B1}" destId="{C6FC48DE-5300-4407-AB61-49F9AFC431C8}" srcOrd="1" destOrd="0" presId="urn:microsoft.com/office/officeart/2005/8/layout/pList2"/>
    <dgm:cxn modelId="{1F405A84-CC7F-42A1-A2DC-33DF87B36435}" type="presParOf" srcId="{776518AC-AB10-4369-91AC-0EE8EF8B99B1}" destId="{4B4064B8-468A-4602-A723-6DA5429A1B39}" srcOrd="2" destOrd="0" presId="urn:microsoft.com/office/officeart/2005/8/layout/pList2"/>
    <dgm:cxn modelId="{0882BFCB-F050-4640-BFFE-251CFE8322CC}" type="presParOf" srcId="{90A655C8-ECC5-4C54-96D1-CA2B058BEA99}" destId="{56A6121B-FDD3-4477-823D-5E85C771279C}" srcOrd="3" destOrd="0" presId="urn:microsoft.com/office/officeart/2005/8/layout/pList2"/>
    <dgm:cxn modelId="{932CABFA-7222-4FDE-BAF5-2C81FAD61FBD}" type="presParOf" srcId="{90A655C8-ECC5-4C54-96D1-CA2B058BEA99}" destId="{6FBED4FA-C871-4D39-B506-C1D4F47862DA}" srcOrd="4" destOrd="0" presId="urn:microsoft.com/office/officeart/2005/8/layout/pList2"/>
    <dgm:cxn modelId="{AB576981-F711-4615-B409-04CC2A661163}" type="presParOf" srcId="{6FBED4FA-C871-4D39-B506-C1D4F47862DA}" destId="{4C845EDE-DD88-4BF3-A51E-D23621661039}" srcOrd="0" destOrd="0" presId="urn:microsoft.com/office/officeart/2005/8/layout/pList2"/>
    <dgm:cxn modelId="{6F617747-F176-436F-9357-374894922D72}" type="presParOf" srcId="{6FBED4FA-C871-4D39-B506-C1D4F47862DA}" destId="{FB893602-4B3C-404E-AC4B-D643DD700A1D}" srcOrd="1" destOrd="0" presId="urn:microsoft.com/office/officeart/2005/8/layout/pList2"/>
    <dgm:cxn modelId="{52F0BFFB-CACF-4F91-BC08-010B87902AC2}" type="presParOf" srcId="{6FBED4FA-C871-4D39-B506-C1D4F47862DA}" destId="{DBC39B77-C9AF-4EE2-8261-02D16CE1ED29}" srcOrd="2" destOrd="0" presId="urn:microsoft.com/office/officeart/2005/8/layout/pList2"/>
  </dgm:cxnLst>
  <dgm:bg/>
  <dgm:whole>
    <a:ln>
      <a:solidFill>
        <a:schemeClr val="accent5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679E20-50CA-4B6F-A437-2C30EF9F295A}" type="doc">
      <dgm:prSet loTypeId="urn:microsoft.com/office/officeart/2005/8/layout/pyramid4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3770FD51-6C69-47FC-955B-B722627C36D5}">
      <dgm:prSet phldrT="[Texto]" custT="1"/>
      <dgm:spPr/>
      <dgm:t>
        <a:bodyPr/>
        <a:lstStyle/>
        <a:p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V</a:t>
          </a:r>
        </a:p>
        <a:p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volumen en mililitros  </a:t>
          </a:r>
          <a:endParaRPr lang="es-CO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1605825-090F-4F80-B491-D03E680D5C3C}" type="parTrans" cxnId="{BC83BC00-3D48-426C-873D-F776903C223E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F891385-F913-4C0F-B936-F19830429BDE}" type="sibTrans" cxnId="{BC83BC00-3D48-426C-873D-F776903C223E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935C5BF-8CA7-4C32-93AA-70EF4C0365F3}">
      <dgm:prSet phldrT="[Texto]" custT="1"/>
      <dgm:spPr/>
      <dgm:t>
        <a:bodyPr/>
        <a:lstStyle/>
        <a:p>
          <a:pPr algn="ctr"/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G</a:t>
          </a:r>
        </a:p>
        <a:p>
          <a:pPr algn="ctr"/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Goteo por minuto </a:t>
          </a:r>
          <a:endParaRPr lang="es-CO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84D78D-2BB5-4AB3-A437-6BF446A71654}" type="parTrans" cxnId="{B36A862D-7D89-4EC3-AC8B-9C855B2109F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958A993-DECC-4CFF-8AFA-D698E483C2A0}" type="sibTrans" cxnId="{B36A862D-7D89-4EC3-AC8B-9C855B2109F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D36F388-8182-44BE-83E3-74350B585E09}">
      <dgm:prSet phldrT="[Texto]" custT="1"/>
      <dgm:spPr/>
      <dgm:t>
        <a:bodyPr/>
        <a:lstStyle/>
        <a:p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3</a:t>
          </a:r>
        </a:p>
        <a:p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Constante</a:t>
          </a:r>
          <a:endParaRPr lang="es-CO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4B12082-B2E0-456C-BF87-5D5086728A30}" type="parTrans" cxnId="{35F7235F-C0C0-4940-8D8D-056C71C31A5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ED96D53-AD61-4676-B1D4-2CB85450EBFA}" type="sibTrans" cxnId="{35F7235F-C0C0-4940-8D8D-056C71C31A5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E3E6E48-1FC0-4EEA-9584-E0F13321885F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T</a:t>
          </a:r>
        </a:p>
        <a:p>
          <a:pPr algn="ctr">
            <a:lnSpc>
              <a:spcPct val="100000"/>
            </a:lnSpc>
          </a:pPr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Tiempo en horas </a:t>
          </a:r>
          <a:endParaRPr lang="es-CO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B3DA7C6-4536-4E16-92D2-CFAE8F939A8B}" type="sibTrans" cxnId="{5A14A6D1-7522-4B2B-BB0B-394807EA490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B0555E4-B45C-4301-A958-23D051CADE75}" type="parTrans" cxnId="{5A14A6D1-7522-4B2B-BB0B-394807EA490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F689A73A-9855-4517-86F2-C61CF64F93C3}" type="pres">
      <dgm:prSet presAssocID="{C9679E20-50CA-4B6F-A437-2C30EF9F295A}" presName="compositeShape" presStyleCnt="0">
        <dgm:presLayoutVars>
          <dgm:chMax val="9"/>
          <dgm:dir/>
          <dgm:resizeHandles val="exact"/>
        </dgm:presLayoutVars>
      </dgm:prSet>
      <dgm:spPr/>
    </dgm:pt>
    <dgm:pt modelId="{416A385B-4276-4BF6-80AA-F91CFF69B3C9}" type="pres">
      <dgm:prSet presAssocID="{C9679E20-50CA-4B6F-A437-2C30EF9F295A}" presName="triangle1" presStyleLbl="node1" presStyleIdx="0" presStyleCnt="4" custScaleX="188235" custLinFactNeighborX="-1640">
        <dgm:presLayoutVars>
          <dgm:bulletEnabled val="1"/>
        </dgm:presLayoutVars>
      </dgm:prSet>
      <dgm:spPr/>
    </dgm:pt>
    <dgm:pt modelId="{FE2704BA-F023-471C-8041-F1BAF6A5EAE2}" type="pres">
      <dgm:prSet presAssocID="{C9679E20-50CA-4B6F-A437-2C30EF9F295A}" presName="triangle2" presStyleLbl="node1" presStyleIdx="1" presStyleCnt="4" custScaleX="196840" custScaleY="100468" custLinFactNeighborX="-47384" custLinFactNeighborY="-370">
        <dgm:presLayoutVars>
          <dgm:bulletEnabled val="1"/>
        </dgm:presLayoutVars>
      </dgm:prSet>
      <dgm:spPr/>
    </dgm:pt>
    <dgm:pt modelId="{654C08BD-8DD0-4D5B-A1AB-668570CEC58F}" type="pres">
      <dgm:prSet presAssocID="{C9679E20-50CA-4B6F-A437-2C30EF9F295A}" presName="triangle3" presStyleLbl="node1" presStyleIdx="2" presStyleCnt="4" custScaleX="182353" custLinFactNeighborY="2596">
        <dgm:presLayoutVars>
          <dgm:bulletEnabled val="1"/>
        </dgm:presLayoutVars>
      </dgm:prSet>
      <dgm:spPr/>
    </dgm:pt>
    <dgm:pt modelId="{D6C3372F-C68F-4497-BCEF-FC6A31250CA4}" type="pres">
      <dgm:prSet presAssocID="{C9679E20-50CA-4B6F-A437-2C30EF9F295A}" presName="triangle4" presStyleLbl="node1" presStyleIdx="3" presStyleCnt="4" custScaleX="189216" custLinFactNeighborX="42892" custLinFactNeighborY="-1961">
        <dgm:presLayoutVars>
          <dgm:bulletEnabled val="1"/>
        </dgm:presLayoutVars>
      </dgm:prSet>
      <dgm:spPr/>
    </dgm:pt>
  </dgm:ptLst>
  <dgm:cxnLst>
    <dgm:cxn modelId="{BC83BC00-3D48-426C-873D-F776903C223E}" srcId="{C9679E20-50CA-4B6F-A437-2C30EF9F295A}" destId="{3770FD51-6C69-47FC-955B-B722627C36D5}" srcOrd="0" destOrd="0" parTransId="{71605825-090F-4F80-B491-D03E680D5C3C}" sibTransId="{3F891385-F913-4C0F-B936-F19830429BDE}"/>
    <dgm:cxn modelId="{B36A862D-7D89-4EC3-AC8B-9C855B2109FD}" srcId="{C9679E20-50CA-4B6F-A437-2C30EF9F295A}" destId="{4935C5BF-8CA7-4C32-93AA-70EF4C0365F3}" srcOrd="1" destOrd="0" parTransId="{3084D78D-2BB5-4AB3-A437-6BF446A71654}" sibTransId="{B958A993-DECC-4CFF-8AFA-D698E483C2A0}"/>
    <dgm:cxn modelId="{35F7235F-C0C0-4940-8D8D-056C71C31A51}" srcId="{C9679E20-50CA-4B6F-A437-2C30EF9F295A}" destId="{0D36F388-8182-44BE-83E3-74350B585E09}" srcOrd="2" destOrd="0" parTransId="{64B12082-B2E0-456C-BF87-5D5086728A30}" sibTransId="{9ED96D53-AD61-4676-B1D4-2CB85450EBFA}"/>
    <dgm:cxn modelId="{7C38F349-B3FA-45A7-9961-B9077C625881}" type="presOf" srcId="{3770FD51-6C69-47FC-955B-B722627C36D5}" destId="{416A385B-4276-4BF6-80AA-F91CFF69B3C9}" srcOrd="0" destOrd="0" presId="urn:microsoft.com/office/officeart/2005/8/layout/pyramid4"/>
    <dgm:cxn modelId="{0EF39053-2FC2-49DB-B59E-1CCBC27BEF82}" type="presOf" srcId="{BE3E6E48-1FC0-4EEA-9584-E0F13321885F}" destId="{D6C3372F-C68F-4497-BCEF-FC6A31250CA4}" srcOrd="0" destOrd="0" presId="urn:microsoft.com/office/officeart/2005/8/layout/pyramid4"/>
    <dgm:cxn modelId="{42B7A281-E201-4F76-A887-46C335A3A7F3}" type="presOf" srcId="{C9679E20-50CA-4B6F-A437-2C30EF9F295A}" destId="{F689A73A-9855-4517-86F2-C61CF64F93C3}" srcOrd="0" destOrd="0" presId="urn:microsoft.com/office/officeart/2005/8/layout/pyramid4"/>
    <dgm:cxn modelId="{DF63119B-9B4F-4FCF-9CAA-56626A5179B4}" type="presOf" srcId="{4935C5BF-8CA7-4C32-93AA-70EF4C0365F3}" destId="{FE2704BA-F023-471C-8041-F1BAF6A5EAE2}" srcOrd="0" destOrd="0" presId="urn:microsoft.com/office/officeart/2005/8/layout/pyramid4"/>
    <dgm:cxn modelId="{30E095AA-4DDB-488B-B70C-6A5C8DB84675}" type="presOf" srcId="{0D36F388-8182-44BE-83E3-74350B585E09}" destId="{654C08BD-8DD0-4D5B-A1AB-668570CEC58F}" srcOrd="0" destOrd="0" presId="urn:microsoft.com/office/officeart/2005/8/layout/pyramid4"/>
    <dgm:cxn modelId="{5A14A6D1-7522-4B2B-BB0B-394807EA4908}" srcId="{C9679E20-50CA-4B6F-A437-2C30EF9F295A}" destId="{BE3E6E48-1FC0-4EEA-9584-E0F13321885F}" srcOrd="3" destOrd="0" parTransId="{2B0555E4-B45C-4301-A958-23D051CADE75}" sibTransId="{CB3DA7C6-4536-4E16-92D2-CFAE8F939A8B}"/>
    <dgm:cxn modelId="{34DBB29F-FF2C-44FF-BB56-8EE9403C5BAA}" type="presParOf" srcId="{F689A73A-9855-4517-86F2-C61CF64F93C3}" destId="{416A385B-4276-4BF6-80AA-F91CFF69B3C9}" srcOrd="0" destOrd="0" presId="urn:microsoft.com/office/officeart/2005/8/layout/pyramid4"/>
    <dgm:cxn modelId="{D23231A8-66A7-4D61-BF0A-F5FF105FE7A4}" type="presParOf" srcId="{F689A73A-9855-4517-86F2-C61CF64F93C3}" destId="{FE2704BA-F023-471C-8041-F1BAF6A5EAE2}" srcOrd="1" destOrd="0" presId="urn:microsoft.com/office/officeart/2005/8/layout/pyramid4"/>
    <dgm:cxn modelId="{721403C6-39D5-4501-AE66-A1784EC5D7B6}" type="presParOf" srcId="{F689A73A-9855-4517-86F2-C61CF64F93C3}" destId="{654C08BD-8DD0-4D5B-A1AB-668570CEC58F}" srcOrd="2" destOrd="0" presId="urn:microsoft.com/office/officeart/2005/8/layout/pyramid4"/>
    <dgm:cxn modelId="{AE53B2D3-8E70-4BC0-84F9-41A7120168D8}" type="presParOf" srcId="{F689A73A-9855-4517-86F2-C61CF64F93C3}" destId="{D6C3372F-C68F-4497-BCEF-FC6A31250CA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679E20-50CA-4B6F-A437-2C30EF9F295A}" type="doc">
      <dgm:prSet loTypeId="urn:microsoft.com/office/officeart/2005/8/layout/pyramid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3770FD51-6C69-47FC-955B-B722627C36D5}">
      <dgm:prSet phldrT="[Texto]" custT="1"/>
      <dgm:spPr/>
      <dgm:t>
        <a:bodyPr/>
        <a:lstStyle/>
        <a:p>
          <a:r>
            <a:rPr lang="es-CO" sz="3200" b="1">
              <a:solidFill>
                <a:schemeClr val="tx1"/>
              </a:solidFill>
            </a:rPr>
            <a:t>V</a:t>
          </a:r>
        </a:p>
        <a:p>
          <a:r>
            <a:rPr lang="es-CO" sz="2000" b="1">
              <a:solidFill>
                <a:schemeClr val="tx1"/>
              </a:solidFill>
            </a:rPr>
            <a:t>Volumen en ml. </a:t>
          </a:r>
          <a:endParaRPr lang="es-CO" sz="2000" b="1" dirty="0">
            <a:solidFill>
              <a:schemeClr val="tx1"/>
            </a:solidFill>
          </a:endParaRPr>
        </a:p>
      </dgm:t>
    </dgm:pt>
    <dgm:pt modelId="{71605825-090F-4F80-B491-D03E680D5C3C}" type="parTrans" cxnId="{BC83BC00-3D48-426C-873D-F776903C223E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F891385-F913-4C0F-B936-F19830429BDE}" type="sibTrans" cxnId="{BC83BC00-3D48-426C-873D-F776903C223E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935C5BF-8CA7-4C32-93AA-70EF4C0365F3}">
      <dgm:prSet phldrT="[Texto]" custT="1"/>
      <dgm:spPr/>
      <dgm:t>
        <a:bodyPr/>
        <a:lstStyle/>
        <a:p>
          <a:r>
            <a:rPr lang="es-CO" sz="3200" b="1">
              <a:solidFill>
                <a:schemeClr val="tx1"/>
              </a:solidFill>
            </a:rPr>
            <a:t>G</a:t>
          </a:r>
        </a:p>
        <a:p>
          <a:r>
            <a:rPr lang="es-CO" sz="2000" b="1">
              <a:solidFill>
                <a:schemeClr val="tx1"/>
              </a:solidFill>
            </a:rPr>
            <a:t>(Goteo)</a:t>
          </a:r>
          <a:endParaRPr lang="es-CO" sz="2000" b="1" dirty="0">
            <a:solidFill>
              <a:schemeClr val="tx1"/>
            </a:solidFill>
          </a:endParaRPr>
        </a:p>
      </dgm:t>
    </dgm:pt>
    <dgm:pt modelId="{3084D78D-2BB5-4AB3-A437-6BF446A71654}" type="parTrans" cxnId="{B36A862D-7D89-4EC3-AC8B-9C855B2109F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958A993-DECC-4CFF-8AFA-D698E483C2A0}" type="sibTrans" cxnId="{B36A862D-7D89-4EC3-AC8B-9C855B2109F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D36F388-8182-44BE-83E3-74350B585E09}">
      <dgm:prSet phldrT="[Texto]" custT="1"/>
      <dgm:spPr/>
      <dgm:t>
        <a:bodyPr/>
        <a:lstStyle/>
        <a:p>
          <a:r>
            <a:rPr lang="es-CO" sz="3600" b="1" i="1">
              <a:solidFill>
                <a:schemeClr val="tx1"/>
              </a:solidFill>
            </a:rPr>
            <a:t>3</a:t>
          </a:r>
        </a:p>
        <a:p>
          <a:r>
            <a:rPr lang="es-CO" sz="2000" b="1">
              <a:solidFill>
                <a:schemeClr val="tx1"/>
              </a:solidFill>
            </a:rPr>
            <a:t>(Constante</a:t>
          </a:r>
          <a:r>
            <a:rPr lang="es-CO" sz="1400" b="1">
              <a:solidFill>
                <a:schemeClr val="tx1"/>
              </a:solidFill>
            </a:rPr>
            <a:t>)</a:t>
          </a:r>
          <a:endParaRPr lang="es-CO" sz="1400" b="1" dirty="0">
            <a:solidFill>
              <a:schemeClr val="tx1"/>
            </a:solidFill>
          </a:endParaRPr>
        </a:p>
      </dgm:t>
    </dgm:pt>
    <dgm:pt modelId="{64B12082-B2E0-456C-BF87-5D5086728A30}" type="parTrans" cxnId="{35F7235F-C0C0-4940-8D8D-056C71C31A5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ED96D53-AD61-4676-B1D4-2CB85450EBFA}" type="sibTrans" cxnId="{35F7235F-C0C0-4940-8D8D-056C71C31A5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E3E6E48-1FC0-4EEA-9584-E0F13321885F}">
      <dgm:prSet phldrT="[Texto]" custT="1"/>
      <dgm:spPr/>
      <dgm:t>
        <a:bodyPr/>
        <a:lstStyle/>
        <a:p>
          <a:pPr algn="ctr"/>
          <a:r>
            <a:rPr lang="es-CO" sz="3200" b="1">
              <a:solidFill>
                <a:schemeClr val="tx1"/>
              </a:solidFill>
            </a:rPr>
            <a:t>T</a:t>
          </a:r>
        </a:p>
        <a:p>
          <a:pPr algn="ctr"/>
          <a:r>
            <a:rPr lang="es-CO" sz="2000" b="1">
              <a:solidFill>
                <a:schemeClr val="tx1"/>
              </a:solidFill>
            </a:rPr>
            <a:t>Tiempo en hora</a:t>
          </a:r>
          <a:endParaRPr lang="es-CO" sz="2000" b="1" dirty="0">
            <a:solidFill>
              <a:schemeClr val="tx1"/>
            </a:solidFill>
          </a:endParaRPr>
        </a:p>
      </dgm:t>
    </dgm:pt>
    <dgm:pt modelId="{2B0555E4-B45C-4301-A958-23D051CADE75}" type="parTrans" cxnId="{5A14A6D1-7522-4B2B-BB0B-394807EA490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B3DA7C6-4536-4E16-92D2-CFAE8F939A8B}" type="sibTrans" cxnId="{5A14A6D1-7522-4B2B-BB0B-394807EA490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F689A73A-9855-4517-86F2-C61CF64F93C3}" type="pres">
      <dgm:prSet presAssocID="{C9679E20-50CA-4B6F-A437-2C30EF9F295A}" presName="compositeShape" presStyleCnt="0">
        <dgm:presLayoutVars>
          <dgm:chMax val="9"/>
          <dgm:dir/>
          <dgm:resizeHandles val="exact"/>
        </dgm:presLayoutVars>
      </dgm:prSet>
      <dgm:spPr/>
    </dgm:pt>
    <dgm:pt modelId="{416A385B-4276-4BF6-80AA-F91CFF69B3C9}" type="pres">
      <dgm:prSet presAssocID="{C9679E20-50CA-4B6F-A437-2C30EF9F295A}" presName="triangle1" presStyleLbl="node1" presStyleIdx="0" presStyleCnt="4" custScaleX="93403" custScaleY="97943" custLinFactNeighborX="-11366" custLinFactNeighborY="-1146">
        <dgm:presLayoutVars>
          <dgm:bulletEnabled val="1"/>
        </dgm:presLayoutVars>
      </dgm:prSet>
      <dgm:spPr/>
    </dgm:pt>
    <dgm:pt modelId="{FE2704BA-F023-471C-8041-F1BAF6A5EAE2}" type="pres">
      <dgm:prSet presAssocID="{C9679E20-50CA-4B6F-A437-2C30EF9F295A}" presName="triangle2" presStyleLbl="node1" presStyleIdx="1" presStyleCnt="4" custScaleX="96376" custScaleY="103403" custLinFactNeighborX="-7038" custLinFactNeighborY="-6027">
        <dgm:presLayoutVars>
          <dgm:bulletEnabled val="1"/>
        </dgm:presLayoutVars>
      </dgm:prSet>
      <dgm:spPr/>
    </dgm:pt>
    <dgm:pt modelId="{654C08BD-8DD0-4D5B-A1AB-668570CEC58F}" type="pres">
      <dgm:prSet presAssocID="{C9679E20-50CA-4B6F-A437-2C30EF9F295A}" presName="triangle3" presStyleLbl="node1" presStyleIdx="2" presStyleCnt="4" custScaleX="89735" custScaleY="97239" custLinFactNeighborX="-10107" custLinFactNeighborY="-3953">
        <dgm:presLayoutVars>
          <dgm:bulletEnabled val="1"/>
        </dgm:presLayoutVars>
      </dgm:prSet>
      <dgm:spPr/>
    </dgm:pt>
    <dgm:pt modelId="{D6C3372F-C68F-4497-BCEF-FC6A31250CA4}" type="pres">
      <dgm:prSet presAssocID="{C9679E20-50CA-4B6F-A437-2C30EF9F295A}" presName="triangle4" presStyleLbl="node1" presStyleIdx="3" presStyleCnt="4" custScaleX="94707" custScaleY="99316" custLinFactNeighborX="-14819" custLinFactNeighborY="-4518">
        <dgm:presLayoutVars>
          <dgm:bulletEnabled val="1"/>
        </dgm:presLayoutVars>
      </dgm:prSet>
      <dgm:spPr/>
    </dgm:pt>
  </dgm:ptLst>
  <dgm:cxnLst>
    <dgm:cxn modelId="{BC83BC00-3D48-426C-873D-F776903C223E}" srcId="{C9679E20-50CA-4B6F-A437-2C30EF9F295A}" destId="{3770FD51-6C69-47FC-955B-B722627C36D5}" srcOrd="0" destOrd="0" parTransId="{71605825-090F-4F80-B491-D03E680D5C3C}" sibTransId="{3F891385-F913-4C0F-B936-F19830429BDE}"/>
    <dgm:cxn modelId="{997C4D0A-E6FF-4A8B-877E-F6CD5D7816E8}" type="presOf" srcId="{BE3E6E48-1FC0-4EEA-9584-E0F13321885F}" destId="{D6C3372F-C68F-4497-BCEF-FC6A31250CA4}" srcOrd="0" destOrd="0" presId="urn:microsoft.com/office/officeart/2005/8/layout/pyramid4"/>
    <dgm:cxn modelId="{B36A862D-7D89-4EC3-AC8B-9C855B2109FD}" srcId="{C9679E20-50CA-4B6F-A437-2C30EF9F295A}" destId="{4935C5BF-8CA7-4C32-93AA-70EF4C0365F3}" srcOrd="1" destOrd="0" parTransId="{3084D78D-2BB5-4AB3-A437-6BF446A71654}" sibTransId="{B958A993-DECC-4CFF-8AFA-D698E483C2A0}"/>
    <dgm:cxn modelId="{35F7235F-C0C0-4940-8D8D-056C71C31A51}" srcId="{C9679E20-50CA-4B6F-A437-2C30EF9F295A}" destId="{0D36F388-8182-44BE-83E3-74350B585E09}" srcOrd="2" destOrd="0" parTransId="{64B12082-B2E0-456C-BF87-5D5086728A30}" sibTransId="{9ED96D53-AD61-4676-B1D4-2CB85450EBFA}"/>
    <dgm:cxn modelId="{93F1947C-E3F7-4FDE-84C8-1C9BF72EAAE3}" type="presOf" srcId="{4935C5BF-8CA7-4C32-93AA-70EF4C0365F3}" destId="{FE2704BA-F023-471C-8041-F1BAF6A5EAE2}" srcOrd="0" destOrd="0" presId="urn:microsoft.com/office/officeart/2005/8/layout/pyramid4"/>
    <dgm:cxn modelId="{E0BC4C89-96D5-4CEA-838C-32D655721446}" type="presOf" srcId="{0D36F388-8182-44BE-83E3-74350B585E09}" destId="{654C08BD-8DD0-4D5B-A1AB-668570CEC58F}" srcOrd="0" destOrd="0" presId="urn:microsoft.com/office/officeart/2005/8/layout/pyramid4"/>
    <dgm:cxn modelId="{5DF385B4-E7ED-4A9F-B1A0-081155F33617}" type="presOf" srcId="{C9679E20-50CA-4B6F-A437-2C30EF9F295A}" destId="{F689A73A-9855-4517-86F2-C61CF64F93C3}" srcOrd="0" destOrd="0" presId="urn:microsoft.com/office/officeart/2005/8/layout/pyramid4"/>
    <dgm:cxn modelId="{D9124ABF-65FD-4EE7-8976-A221B8CFA526}" type="presOf" srcId="{3770FD51-6C69-47FC-955B-B722627C36D5}" destId="{416A385B-4276-4BF6-80AA-F91CFF69B3C9}" srcOrd="0" destOrd="0" presId="urn:microsoft.com/office/officeart/2005/8/layout/pyramid4"/>
    <dgm:cxn modelId="{5A14A6D1-7522-4B2B-BB0B-394807EA4908}" srcId="{C9679E20-50CA-4B6F-A437-2C30EF9F295A}" destId="{BE3E6E48-1FC0-4EEA-9584-E0F13321885F}" srcOrd="3" destOrd="0" parTransId="{2B0555E4-B45C-4301-A958-23D051CADE75}" sibTransId="{CB3DA7C6-4536-4E16-92D2-CFAE8F939A8B}"/>
    <dgm:cxn modelId="{9896B0A5-1572-4E0D-B55C-51E309AEE1E0}" type="presParOf" srcId="{F689A73A-9855-4517-86F2-C61CF64F93C3}" destId="{416A385B-4276-4BF6-80AA-F91CFF69B3C9}" srcOrd="0" destOrd="0" presId="urn:microsoft.com/office/officeart/2005/8/layout/pyramid4"/>
    <dgm:cxn modelId="{F3EB691E-BEA9-4449-BDD9-5D82677E1ADD}" type="presParOf" srcId="{F689A73A-9855-4517-86F2-C61CF64F93C3}" destId="{FE2704BA-F023-471C-8041-F1BAF6A5EAE2}" srcOrd="1" destOrd="0" presId="urn:microsoft.com/office/officeart/2005/8/layout/pyramid4"/>
    <dgm:cxn modelId="{6E7F8091-4252-431F-8792-AA7BACD5AEDD}" type="presParOf" srcId="{F689A73A-9855-4517-86F2-C61CF64F93C3}" destId="{654C08BD-8DD0-4D5B-A1AB-668570CEC58F}" srcOrd="2" destOrd="0" presId="urn:microsoft.com/office/officeart/2005/8/layout/pyramid4"/>
    <dgm:cxn modelId="{9810F390-9C9F-470A-85C9-361E62EF42B3}" type="presParOf" srcId="{F689A73A-9855-4517-86F2-C61CF64F93C3}" destId="{D6C3372F-C68F-4497-BCEF-FC6A31250CA4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679E20-50CA-4B6F-A437-2C30EF9F295A}" type="doc">
      <dgm:prSet loTypeId="urn:microsoft.com/office/officeart/2005/8/layout/pyramid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3770FD51-6C69-47FC-955B-B722627C36D5}">
      <dgm:prSet phldrT="[Texto]" custT="1"/>
      <dgm:spPr/>
      <dgm:t>
        <a:bodyPr/>
        <a:lstStyle/>
        <a:p>
          <a:r>
            <a:rPr lang="es-CO" sz="1600" b="1" dirty="0">
              <a:solidFill>
                <a:schemeClr val="tx1"/>
              </a:solidFill>
            </a:rPr>
            <a:t>V</a:t>
          </a:r>
        </a:p>
        <a:p>
          <a:r>
            <a:rPr lang="es-CO" sz="1600" b="1" dirty="0">
              <a:solidFill>
                <a:schemeClr val="tx1"/>
              </a:solidFill>
            </a:rPr>
            <a:t>Volumen en ml. </a:t>
          </a:r>
        </a:p>
      </dgm:t>
    </dgm:pt>
    <dgm:pt modelId="{71605825-090F-4F80-B491-D03E680D5C3C}" type="parTrans" cxnId="{BC83BC00-3D48-426C-873D-F776903C223E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F891385-F913-4C0F-B936-F19830429BDE}" type="sibTrans" cxnId="{BC83BC00-3D48-426C-873D-F776903C223E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935C5BF-8CA7-4C32-93AA-70EF4C0365F3}">
      <dgm:prSet phldrT="[Texto]" custT="1"/>
      <dgm:spPr/>
      <dgm:t>
        <a:bodyPr/>
        <a:lstStyle/>
        <a:p>
          <a:r>
            <a:rPr lang="es-CO" sz="3200" b="1" dirty="0">
              <a:solidFill>
                <a:schemeClr val="tx1"/>
              </a:solidFill>
            </a:rPr>
            <a:t>G</a:t>
          </a:r>
        </a:p>
        <a:p>
          <a:r>
            <a:rPr lang="es-CO" sz="2000" b="1" dirty="0">
              <a:solidFill>
                <a:schemeClr val="tx1"/>
              </a:solidFill>
            </a:rPr>
            <a:t>(Goteo)</a:t>
          </a:r>
        </a:p>
      </dgm:t>
    </dgm:pt>
    <dgm:pt modelId="{3084D78D-2BB5-4AB3-A437-6BF446A71654}" type="parTrans" cxnId="{B36A862D-7D89-4EC3-AC8B-9C855B2109F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958A993-DECC-4CFF-8AFA-D698E483C2A0}" type="sibTrans" cxnId="{B36A862D-7D89-4EC3-AC8B-9C855B2109F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D36F388-8182-44BE-83E3-74350B585E09}">
      <dgm:prSet phldrT="[Texto]" custT="1"/>
      <dgm:spPr/>
      <dgm:t>
        <a:bodyPr/>
        <a:lstStyle/>
        <a:p>
          <a:r>
            <a:rPr lang="es-CO" sz="3600" b="1" i="1" dirty="0">
              <a:solidFill>
                <a:schemeClr val="tx1"/>
              </a:solidFill>
            </a:rPr>
            <a:t>1</a:t>
          </a:r>
        </a:p>
        <a:p>
          <a:r>
            <a:rPr lang="es-CO" sz="2000" b="1" dirty="0">
              <a:solidFill>
                <a:schemeClr val="tx1"/>
              </a:solidFill>
            </a:rPr>
            <a:t>(Constante</a:t>
          </a:r>
          <a:r>
            <a:rPr lang="es-CO" sz="1400" b="1" dirty="0">
              <a:solidFill>
                <a:schemeClr val="tx1"/>
              </a:solidFill>
            </a:rPr>
            <a:t>)</a:t>
          </a:r>
        </a:p>
      </dgm:t>
    </dgm:pt>
    <dgm:pt modelId="{64B12082-B2E0-456C-BF87-5D5086728A30}" type="parTrans" cxnId="{35F7235F-C0C0-4940-8D8D-056C71C31A5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ED96D53-AD61-4676-B1D4-2CB85450EBFA}" type="sibTrans" cxnId="{35F7235F-C0C0-4940-8D8D-056C71C31A5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E3E6E48-1FC0-4EEA-9584-E0F13321885F}">
      <dgm:prSet phldrT="[Texto]" custT="1"/>
      <dgm:spPr/>
      <dgm:t>
        <a:bodyPr/>
        <a:lstStyle/>
        <a:p>
          <a:pPr algn="ctr"/>
          <a:r>
            <a:rPr lang="es-CO" sz="3200" b="1" dirty="0">
              <a:solidFill>
                <a:schemeClr val="tx1"/>
              </a:solidFill>
            </a:rPr>
            <a:t>T</a:t>
          </a:r>
        </a:p>
        <a:p>
          <a:pPr algn="ctr"/>
          <a:r>
            <a:rPr lang="es-CO" sz="2000" b="1" dirty="0">
              <a:solidFill>
                <a:schemeClr val="tx1"/>
              </a:solidFill>
            </a:rPr>
            <a:t>Tiempo en hora</a:t>
          </a:r>
        </a:p>
      </dgm:t>
    </dgm:pt>
    <dgm:pt modelId="{2B0555E4-B45C-4301-A958-23D051CADE75}" type="parTrans" cxnId="{5A14A6D1-7522-4B2B-BB0B-394807EA490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B3DA7C6-4536-4E16-92D2-CFAE8F939A8B}" type="sibTrans" cxnId="{5A14A6D1-7522-4B2B-BB0B-394807EA490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F689A73A-9855-4517-86F2-C61CF64F93C3}" type="pres">
      <dgm:prSet presAssocID="{C9679E20-50CA-4B6F-A437-2C30EF9F295A}" presName="compositeShape" presStyleCnt="0">
        <dgm:presLayoutVars>
          <dgm:chMax val="9"/>
          <dgm:dir/>
          <dgm:resizeHandles val="exact"/>
        </dgm:presLayoutVars>
      </dgm:prSet>
      <dgm:spPr/>
    </dgm:pt>
    <dgm:pt modelId="{416A385B-4276-4BF6-80AA-F91CFF69B3C9}" type="pres">
      <dgm:prSet presAssocID="{C9679E20-50CA-4B6F-A437-2C30EF9F295A}" presName="triangle1" presStyleLbl="node1" presStyleIdx="0" presStyleCnt="4" custScaleX="107979" custScaleY="97943" custLinFactNeighborX="-11366" custLinFactNeighborY="-1146">
        <dgm:presLayoutVars>
          <dgm:bulletEnabled val="1"/>
        </dgm:presLayoutVars>
      </dgm:prSet>
      <dgm:spPr/>
    </dgm:pt>
    <dgm:pt modelId="{FE2704BA-F023-471C-8041-F1BAF6A5EAE2}" type="pres">
      <dgm:prSet presAssocID="{C9679E20-50CA-4B6F-A437-2C30EF9F295A}" presName="triangle2" presStyleLbl="node1" presStyleIdx="1" presStyleCnt="4" custScaleX="124325" custScaleY="103403" custLinFactNeighborX="-16552" custLinFactNeighborY="1274">
        <dgm:presLayoutVars>
          <dgm:bulletEnabled val="1"/>
        </dgm:presLayoutVars>
      </dgm:prSet>
      <dgm:spPr/>
    </dgm:pt>
    <dgm:pt modelId="{654C08BD-8DD0-4D5B-A1AB-668570CEC58F}" type="pres">
      <dgm:prSet presAssocID="{C9679E20-50CA-4B6F-A437-2C30EF9F295A}" presName="triangle3" presStyleLbl="node1" presStyleIdx="2" presStyleCnt="4" custScaleX="112890" custScaleY="105424" custLinFactNeighborX="-10179" custLinFactNeighborY="4002">
        <dgm:presLayoutVars>
          <dgm:bulletEnabled val="1"/>
        </dgm:presLayoutVars>
      </dgm:prSet>
      <dgm:spPr/>
    </dgm:pt>
    <dgm:pt modelId="{D6C3372F-C68F-4497-BCEF-FC6A31250CA4}" type="pres">
      <dgm:prSet presAssocID="{C9679E20-50CA-4B6F-A437-2C30EF9F295A}" presName="triangle4" presStyleLbl="node1" presStyleIdx="3" presStyleCnt="4" custScaleX="105000" custScaleY="107831" custLinFactNeighborX="-8165" custLinFactNeighborY="-738">
        <dgm:presLayoutVars>
          <dgm:bulletEnabled val="1"/>
        </dgm:presLayoutVars>
      </dgm:prSet>
      <dgm:spPr/>
    </dgm:pt>
  </dgm:ptLst>
  <dgm:cxnLst>
    <dgm:cxn modelId="{BC83BC00-3D48-426C-873D-F776903C223E}" srcId="{C9679E20-50CA-4B6F-A437-2C30EF9F295A}" destId="{3770FD51-6C69-47FC-955B-B722627C36D5}" srcOrd="0" destOrd="0" parTransId="{71605825-090F-4F80-B491-D03E680D5C3C}" sibTransId="{3F891385-F913-4C0F-B936-F19830429BDE}"/>
    <dgm:cxn modelId="{997C4D0A-E6FF-4A8B-877E-F6CD5D7816E8}" type="presOf" srcId="{BE3E6E48-1FC0-4EEA-9584-E0F13321885F}" destId="{D6C3372F-C68F-4497-BCEF-FC6A31250CA4}" srcOrd="0" destOrd="0" presId="urn:microsoft.com/office/officeart/2005/8/layout/pyramid4"/>
    <dgm:cxn modelId="{B36A862D-7D89-4EC3-AC8B-9C855B2109FD}" srcId="{C9679E20-50CA-4B6F-A437-2C30EF9F295A}" destId="{4935C5BF-8CA7-4C32-93AA-70EF4C0365F3}" srcOrd="1" destOrd="0" parTransId="{3084D78D-2BB5-4AB3-A437-6BF446A71654}" sibTransId="{B958A993-DECC-4CFF-8AFA-D698E483C2A0}"/>
    <dgm:cxn modelId="{35F7235F-C0C0-4940-8D8D-056C71C31A51}" srcId="{C9679E20-50CA-4B6F-A437-2C30EF9F295A}" destId="{0D36F388-8182-44BE-83E3-74350B585E09}" srcOrd="2" destOrd="0" parTransId="{64B12082-B2E0-456C-BF87-5D5086728A30}" sibTransId="{9ED96D53-AD61-4676-B1D4-2CB85450EBFA}"/>
    <dgm:cxn modelId="{93F1947C-E3F7-4FDE-84C8-1C9BF72EAAE3}" type="presOf" srcId="{4935C5BF-8CA7-4C32-93AA-70EF4C0365F3}" destId="{FE2704BA-F023-471C-8041-F1BAF6A5EAE2}" srcOrd="0" destOrd="0" presId="urn:microsoft.com/office/officeart/2005/8/layout/pyramid4"/>
    <dgm:cxn modelId="{E0BC4C89-96D5-4CEA-838C-32D655721446}" type="presOf" srcId="{0D36F388-8182-44BE-83E3-74350B585E09}" destId="{654C08BD-8DD0-4D5B-A1AB-668570CEC58F}" srcOrd="0" destOrd="0" presId="urn:microsoft.com/office/officeart/2005/8/layout/pyramid4"/>
    <dgm:cxn modelId="{5DF385B4-E7ED-4A9F-B1A0-081155F33617}" type="presOf" srcId="{C9679E20-50CA-4B6F-A437-2C30EF9F295A}" destId="{F689A73A-9855-4517-86F2-C61CF64F93C3}" srcOrd="0" destOrd="0" presId="urn:microsoft.com/office/officeart/2005/8/layout/pyramid4"/>
    <dgm:cxn modelId="{D9124ABF-65FD-4EE7-8976-A221B8CFA526}" type="presOf" srcId="{3770FD51-6C69-47FC-955B-B722627C36D5}" destId="{416A385B-4276-4BF6-80AA-F91CFF69B3C9}" srcOrd="0" destOrd="0" presId="urn:microsoft.com/office/officeart/2005/8/layout/pyramid4"/>
    <dgm:cxn modelId="{5A14A6D1-7522-4B2B-BB0B-394807EA4908}" srcId="{C9679E20-50CA-4B6F-A437-2C30EF9F295A}" destId="{BE3E6E48-1FC0-4EEA-9584-E0F13321885F}" srcOrd="3" destOrd="0" parTransId="{2B0555E4-B45C-4301-A958-23D051CADE75}" sibTransId="{CB3DA7C6-4536-4E16-92D2-CFAE8F939A8B}"/>
    <dgm:cxn modelId="{9896B0A5-1572-4E0D-B55C-51E309AEE1E0}" type="presParOf" srcId="{F689A73A-9855-4517-86F2-C61CF64F93C3}" destId="{416A385B-4276-4BF6-80AA-F91CFF69B3C9}" srcOrd="0" destOrd="0" presId="urn:microsoft.com/office/officeart/2005/8/layout/pyramid4"/>
    <dgm:cxn modelId="{F3EB691E-BEA9-4449-BDD9-5D82677E1ADD}" type="presParOf" srcId="{F689A73A-9855-4517-86F2-C61CF64F93C3}" destId="{FE2704BA-F023-471C-8041-F1BAF6A5EAE2}" srcOrd="1" destOrd="0" presId="urn:microsoft.com/office/officeart/2005/8/layout/pyramid4"/>
    <dgm:cxn modelId="{6E7F8091-4252-431F-8792-AA7BACD5AEDD}" type="presParOf" srcId="{F689A73A-9855-4517-86F2-C61CF64F93C3}" destId="{654C08BD-8DD0-4D5B-A1AB-668570CEC58F}" srcOrd="2" destOrd="0" presId="urn:microsoft.com/office/officeart/2005/8/layout/pyramid4"/>
    <dgm:cxn modelId="{9810F390-9C9F-470A-85C9-361E62EF42B3}" type="presParOf" srcId="{F689A73A-9855-4517-86F2-C61CF64F93C3}" destId="{D6C3372F-C68F-4497-BCEF-FC6A31250CA4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679E20-50CA-4B6F-A437-2C30EF9F295A}" type="doc">
      <dgm:prSet loTypeId="urn:microsoft.com/office/officeart/2005/8/layout/pyramid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3770FD51-6C69-47FC-955B-B722627C36D5}">
      <dgm:prSet phldrT="[Texto]" custT="1"/>
      <dgm:spPr/>
      <dgm:t>
        <a:bodyPr/>
        <a:lstStyle/>
        <a:p>
          <a:r>
            <a:rPr lang="es-CO" sz="3200" b="1">
              <a:solidFill>
                <a:schemeClr val="tx1"/>
              </a:solidFill>
            </a:rPr>
            <a:t>V</a:t>
          </a:r>
        </a:p>
        <a:p>
          <a:r>
            <a:rPr lang="es-CO" sz="2000" b="1">
              <a:solidFill>
                <a:schemeClr val="tx1"/>
              </a:solidFill>
            </a:rPr>
            <a:t>Volumen en ml. </a:t>
          </a:r>
          <a:endParaRPr lang="es-CO" sz="2000" b="1" dirty="0">
            <a:solidFill>
              <a:schemeClr val="tx1"/>
            </a:solidFill>
          </a:endParaRPr>
        </a:p>
      </dgm:t>
    </dgm:pt>
    <dgm:pt modelId="{71605825-090F-4F80-B491-D03E680D5C3C}" type="parTrans" cxnId="{BC83BC00-3D48-426C-873D-F776903C223E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F891385-F913-4C0F-B936-F19830429BDE}" type="sibTrans" cxnId="{BC83BC00-3D48-426C-873D-F776903C223E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935C5BF-8CA7-4C32-93AA-70EF4C0365F3}">
      <dgm:prSet phldrT="[Texto]" custT="1"/>
      <dgm:spPr/>
      <dgm:t>
        <a:bodyPr/>
        <a:lstStyle/>
        <a:p>
          <a:r>
            <a:rPr lang="es-CO" sz="3200" b="1" dirty="0">
              <a:solidFill>
                <a:schemeClr val="tx1"/>
              </a:solidFill>
            </a:rPr>
            <a:t>G</a:t>
          </a:r>
        </a:p>
        <a:p>
          <a:r>
            <a:rPr lang="es-CO" sz="2000" b="1" dirty="0">
              <a:solidFill>
                <a:schemeClr val="tx1"/>
              </a:solidFill>
            </a:rPr>
            <a:t>(Goteo)</a:t>
          </a:r>
        </a:p>
      </dgm:t>
    </dgm:pt>
    <dgm:pt modelId="{3084D78D-2BB5-4AB3-A437-6BF446A71654}" type="parTrans" cxnId="{B36A862D-7D89-4EC3-AC8B-9C855B2109F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958A993-DECC-4CFF-8AFA-D698E483C2A0}" type="sibTrans" cxnId="{B36A862D-7D89-4EC3-AC8B-9C855B2109F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D36F388-8182-44BE-83E3-74350B585E09}">
      <dgm:prSet phldrT="[Texto]" custT="1"/>
      <dgm:spPr/>
      <dgm:t>
        <a:bodyPr/>
        <a:lstStyle/>
        <a:p>
          <a:r>
            <a:rPr lang="es-CO" sz="3600" b="1" i="1">
              <a:solidFill>
                <a:schemeClr val="tx1"/>
              </a:solidFill>
            </a:rPr>
            <a:t>1</a:t>
          </a:r>
        </a:p>
        <a:p>
          <a:r>
            <a:rPr lang="es-CO" sz="2000" b="1">
              <a:solidFill>
                <a:schemeClr val="tx1"/>
              </a:solidFill>
            </a:rPr>
            <a:t>(Constante</a:t>
          </a:r>
          <a:r>
            <a:rPr lang="es-CO" sz="1400" b="1">
              <a:solidFill>
                <a:schemeClr val="tx1"/>
              </a:solidFill>
            </a:rPr>
            <a:t>)</a:t>
          </a:r>
          <a:endParaRPr lang="es-CO" sz="1400" b="1" dirty="0">
            <a:solidFill>
              <a:schemeClr val="tx1"/>
            </a:solidFill>
          </a:endParaRPr>
        </a:p>
      </dgm:t>
    </dgm:pt>
    <dgm:pt modelId="{64B12082-B2E0-456C-BF87-5D5086728A30}" type="parTrans" cxnId="{35F7235F-C0C0-4940-8D8D-056C71C31A5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ED96D53-AD61-4676-B1D4-2CB85450EBFA}" type="sibTrans" cxnId="{35F7235F-C0C0-4940-8D8D-056C71C31A5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E3E6E48-1FC0-4EEA-9584-E0F13321885F}">
      <dgm:prSet phldrT="[Texto]" custT="1"/>
      <dgm:spPr/>
      <dgm:t>
        <a:bodyPr/>
        <a:lstStyle/>
        <a:p>
          <a:pPr algn="ctr"/>
          <a:r>
            <a:rPr lang="es-CO" sz="3200" b="1" dirty="0">
              <a:solidFill>
                <a:schemeClr val="tx1"/>
              </a:solidFill>
            </a:rPr>
            <a:t>T</a:t>
          </a:r>
        </a:p>
        <a:p>
          <a:pPr algn="ctr"/>
          <a:r>
            <a:rPr lang="es-CO" sz="2000" b="1" dirty="0">
              <a:solidFill>
                <a:schemeClr val="tx1"/>
              </a:solidFill>
            </a:rPr>
            <a:t>Tiempo en hora</a:t>
          </a:r>
        </a:p>
      </dgm:t>
    </dgm:pt>
    <dgm:pt modelId="{2B0555E4-B45C-4301-A958-23D051CADE75}" type="parTrans" cxnId="{5A14A6D1-7522-4B2B-BB0B-394807EA490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B3DA7C6-4536-4E16-92D2-CFAE8F939A8B}" type="sibTrans" cxnId="{5A14A6D1-7522-4B2B-BB0B-394807EA490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F689A73A-9855-4517-86F2-C61CF64F93C3}" type="pres">
      <dgm:prSet presAssocID="{C9679E20-50CA-4B6F-A437-2C30EF9F295A}" presName="compositeShape" presStyleCnt="0">
        <dgm:presLayoutVars>
          <dgm:chMax val="9"/>
          <dgm:dir/>
          <dgm:resizeHandles val="exact"/>
        </dgm:presLayoutVars>
      </dgm:prSet>
      <dgm:spPr/>
    </dgm:pt>
    <dgm:pt modelId="{416A385B-4276-4BF6-80AA-F91CFF69B3C9}" type="pres">
      <dgm:prSet presAssocID="{C9679E20-50CA-4B6F-A437-2C30EF9F295A}" presName="triangle1" presStyleLbl="node1" presStyleIdx="0" presStyleCnt="4" custScaleX="93403" custScaleY="97943" custLinFactNeighborX="-11366" custLinFactNeighborY="-1146">
        <dgm:presLayoutVars>
          <dgm:bulletEnabled val="1"/>
        </dgm:presLayoutVars>
      </dgm:prSet>
      <dgm:spPr/>
    </dgm:pt>
    <dgm:pt modelId="{FE2704BA-F023-471C-8041-F1BAF6A5EAE2}" type="pres">
      <dgm:prSet presAssocID="{C9679E20-50CA-4B6F-A437-2C30EF9F295A}" presName="triangle2" presStyleLbl="node1" presStyleIdx="1" presStyleCnt="4" custScaleX="96376" custScaleY="103403" custLinFactNeighborX="-7038" custLinFactNeighborY="-6027">
        <dgm:presLayoutVars>
          <dgm:bulletEnabled val="1"/>
        </dgm:presLayoutVars>
      </dgm:prSet>
      <dgm:spPr/>
    </dgm:pt>
    <dgm:pt modelId="{654C08BD-8DD0-4D5B-A1AB-668570CEC58F}" type="pres">
      <dgm:prSet presAssocID="{C9679E20-50CA-4B6F-A437-2C30EF9F295A}" presName="triangle3" presStyleLbl="node1" presStyleIdx="2" presStyleCnt="4" custScaleX="89735" custScaleY="97239" custLinFactNeighborX="-10107" custLinFactNeighborY="-3953">
        <dgm:presLayoutVars>
          <dgm:bulletEnabled val="1"/>
        </dgm:presLayoutVars>
      </dgm:prSet>
      <dgm:spPr/>
    </dgm:pt>
    <dgm:pt modelId="{D6C3372F-C68F-4497-BCEF-FC6A31250CA4}" type="pres">
      <dgm:prSet presAssocID="{C9679E20-50CA-4B6F-A437-2C30EF9F295A}" presName="triangle4" presStyleLbl="node1" presStyleIdx="3" presStyleCnt="4" custScaleX="94707" custScaleY="102167" custLinFactNeighborX="-18009" custLinFactNeighborY="-4518">
        <dgm:presLayoutVars>
          <dgm:bulletEnabled val="1"/>
        </dgm:presLayoutVars>
      </dgm:prSet>
      <dgm:spPr/>
    </dgm:pt>
  </dgm:ptLst>
  <dgm:cxnLst>
    <dgm:cxn modelId="{BC83BC00-3D48-426C-873D-F776903C223E}" srcId="{C9679E20-50CA-4B6F-A437-2C30EF9F295A}" destId="{3770FD51-6C69-47FC-955B-B722627C36D5}" srcOrd="0" destOrd="0" parTransId="{71605825-090F-4F80-B491-D03E680D5C3C}" sibTransId="{3F891385-F913-4C0F-B936-F19830429BDE}"/>
    <dgm:cxn modelId="{997C4D0A-E6FF-4A8B-877E-F6CD5D7816E8}" type="presOf" srcId="{BE3E6E48-1FC0-4EEA-9584-E0F13321885F}" destId="{D6C3372F-C68F-4497-BCEF-FC6A31250CA4}" srcOrd="0" destOrd="0" presId="urn:microsoft.com/office/officeart/2005/8/layout/pyramid4"/>
    <dgm:cxn modelId="{B36A862D-7D89-4EC3-AC8B-9C855B2109FD}" srcId="{C9679E20-50CA-4B6F-A437-2C30EF9F295A}" destId="{4935C5BF-8CA7-4C32-93AA-70EF4C0365F3}" srcOrd="1" destOrd="0" parTransId="{3084D78D-2BB5-4AB3-A437-6BF446A71654}" sibTransId="{B958A993-DECC-4CFF-8AFA-D698E483C2A0}"/>
    <dgm:cxn modelId="{35F7235F-C0C0-4940-8D8D-056C71C31A51}" srcId="{C9679E20-50CA-4B6F-A437-2C30EF9F295A}" destId="{0D36F388-8182-44BE-83E3-74350B585E09}" srcOrd="2" destOrd="0" parTransId="{64B12082-B2E0-456C-BF87-5D5086728A30}" sibTransId="{9ED96D53-AD61-4676-B1D4-2CB85450EBFA}"/>
    <dgm:cxn modelId="{93F1947C-E3F7-4FDE-84C8-1C9BF72EAAE3}" type="presOf" srcId="{4935C5BF-8CA7-4C32-93AA-70EF4C0365F3}" destId="{FE2704BA-F023-471C-8041-F1BAF6A5EAE2}" srcOrd="0" destOrd="0" presId="urn:microsoft.com/office/officeart/2005/8/layout/pyramid4"/>
    <dgm:cxn modelId="{E0BC4C89-96D5-4CEA-838C-32D655721446}" type="presOf" srcId="{0D36F388-8182-44BE-83E3-74350B585E09}" destId="{654C08BD-8DD0-4D5B-A1AB-668570CEC58F}" srcOrd="0" destOrd="0" presId="urn:microsoft.com/office/officeart/2005/8/layout/pyramid4"/>
    <dgm:cxn modelId="{5DF385B4-E7ED-4A9F-B1A0-081155F33617}" type="presOf" srcId="{C9679E20-50CA-4B6F-A437-2C30EF9F295A}" destId="{F689A73A-9855-4517-86F2-C61CF64F93C3}" srcOrd="0" destOrd="0" presId="urn:microsoft.com/office/officeart/2005/8/layout/pyramid4"/>
    <dgm:cxn modelId="{D9124ABF-65FD-4EE7-8976-A221B8CFA526}" type="presOf" srcId="{3770FD51-6C69-47FC-955B-B722627C36D5}" destId="{416A385B-4276-4BF6-80AA-F91CFF69B3C9}" srcOrd="0" destOrd="0" presId="urn:microsoft.com/office/officeart/2005/8/layout/pyramid4"/>
    <dgm:cxn modelId="{5A14A6D1-7522-4B2B-BB0B-394807EA4908}" srcId="{C9679E20-50CA-4B6F-A437-2C30EF9F295A}" destId="{BE3E6E48-1FC0-4EEA-9584-E0F13321885F}" srcOrd="3" destOrd="0" parTransId="{2B0555E4-B45C-4301-A958-23D051CADE75}" sibTransId="{CB3DA7C6-4536-4E16-92D2-CFAE8F939A8B}"/>
    <dgm:cxn modelId="{9896B0A5-1572-4E0D-B55C-51E309AEE1E0}" type="presParOf" srcId="{F689A73A-9855-4517-86F2-C61CF64F93C3}" destId="{416A385B-4276-4BF6-80AA-F91CFF69B3C9}" srcOrd="0" destOrd="0" presId="urn:microsoft.com/office/officeart/2005/8/layout/pyramid4"/>
    <dgm:cxn modelId="{F3EB691E-BEA9-4449-BDD9-5D82677E1ADD}" type="presParOf" srcId="{F689A73A-9855-4517-86F2-C61CF64F93C3}" destId="{FE2704BA-F023-471C-8041-F1BAF6A5EAE2}" srcOrd="1" destOrd="0" presId="urn:microsoft.com/office/officeart/2005/8/layout/pyramid4"/>
    <dgm:cxn modelId="{6E7F8091-4252-431F-8792-AA7BACD5AEDD}" type="presParOf" srcId="{F689A73A-9855-4517-86F2-C61CF64F93C3}" destId="{654C08BD-8DD0-4D5B-A1AB-668570CEC58F}" srcOrd="2" destOrd="0" presId="urn:microsoft.com/office/officeart/2005/8/layout/pyramid4"/>
    <dgm:cxn modelId="{9810F390-9C9F-470A-85C9-361E62EF42B3}" type="presParOf" srcId="{F689A73A-9855-4517-86F2-C61CF64F93C3}" destId="{D6C3372F-C68F-4497-BCEF-FC6A31250CA4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679E20-50CA-4B6F-A437-2C30EF9F295A}" type="doc">
      <dgm:prSet loTypeId="urn:microsoft.com/office/officeart/2005/8/layout/pyramid4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3770FD51-6C69-47FC-955B-B722627C36D5}">
      <dgm:prSet phldrT="[Texto]" custT="1"/>
      <dgm:spPr/>
      <dgm:t>
        <a:bodyPr/>
        <a:lstStyle/>
        <a:p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V</a:t>
          </a:r>
        </a:p>
        <a:p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volumen en mililitros  </a:t>
          </a:r>
          <a:endParaRPr lang="es-CO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1605825-090F-4F80-B491-D03E680D5C3C}" type="parTrans" cxnId="{BC83BC00-3D48-426C-873D-F776903C223E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F891385-F913-4C0F-B936-F19830429BDE}" type="sibTrans" cxnId="{BC83BC00-3D48-426C-873D-F776903C223E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935C5BF-8CA7-4C32-93AA-70EF4C0365F3}">
      <dgm:prSet phldrT="[Texto]" custT="1"/>
      <dgm:spPr/>
      <dgm:t>
        <a:bodyPr/>
        <a:lstStyle/>
        <a:p>
          <a:pPr algn="ctr"/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G</a:t>
          </a:r>
        </a:p>
        <a:p>
          <a:pPr algn="ctr"/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Goteo por minuto </a:t>
          </a:r>
          <a:endParaRPr lang="es-CO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84D78D-2BB5-4AB3-A437-6BF446A71654}" type="parTrans" cxnId="{B36A862D-7D89-4EC3-AC8B-9C855B2109F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958A993-DECC-4CFF-8AFA-D698E483C2A0}" type="sibTrans" cxnId="{B36A862D-7D89-4EC3-AC8B-9C855B2109F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D36F388-8182-44BE-83E3-74350B585E09}">
      <dgm:prSet phldrT="[Texto]" custT="1"/>
      <dgm:spPr/>
      <dgm:t>
        <a:bodyPr/>
        <a:lstStyle/>
        <a:p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3</a:t>
          </a:r>
        </a:p>
        <a:p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Constante</a:t>
          </a:r>
          <a:endParaRPr lang="es-CO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4B12082-B2E0-456C-BF87-5D5086728A30}" type="parTrans" cxnId="{35F7235F-C0C0-4940-8D8D-056C71C31A5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ED96D53-AD61-4676-B1D4-2CB85450EBFA}" type="sibTrans" cxnId="{35F7235F-C0C0-4940-8D8D-056C71C31A5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E3E6E48-1FC0-4EEA-9584-E0F13321885F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T</a:t>
          </a:r>
        </a:p>
        <a:p>
          <a:pPr algn="ctr">
            <a:lnSpc>
              <a:spcPct val="100000"/>
            </a:lnSpc>
          </a:pPr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Tiempo en horas </a:t>
          </a:r>
          <a:endParaRPr lang="es-CO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B3DA7C6-4536-4E16-92D2-CFAE8F939A8B}" type="sibTrans" cxnId="{5A14A6D1-7522-4B2B-BB0B-394807EA490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B0555E4-B45C-4301-A958-23D051CADE75}" type="parTrans" cxnId="{5A14A6D1-7522-4B2B-BB0B-394807EA490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F689A73A-9855-4517-86F2-C61CF64F93C3}" type="pres">
      <dgm:prSet presAssocID="{C9679E20-50CA-4B6F-A437-2C30EF9F295A}" presName="compositeShape" presStyleCnt="0">
        <dgm:presLayoutVars>
          <dgm:chMax val="9"/>
          <dgm:dir/>
          <dgm:resizeHandles val="exact"/>
        </dgm:presLayoutVars>
      </dgm:prSet>
      <dgm:spPr/>
    </dgm:pt>
    <dgm:pt modelId="{416A385B-4276-4BF6-80AA-F91CFF69B3C9}" type="pres">
      <dgm:prSet presAssocID="{C9679E20-50CA-4B6F-A437-2C30EF9F295A}" presName="triangle1" presStyleLbl="node1" presStyleIdx="0" presStyleCnt="4" custScaleX="188235" custLinFactNeighborX="-5256" custLinFactNeighborY="-1377">
        <dgm:presLayoutVars>
          <dgm:bulletEnabled val="1"/>
        </dgm:presLayoutVars>
      </dgm:prSet>
      <dgm:spPr/>
    </dgm:pt>
    <dgm:pt modelId="{FE2704BA-F023-471C-8041-F1BAF6A5EAE2}" type="pres">
      <dgm:prSet presAssocID="{C9679E20-50CA-4B6F-A437-2C30EF9F295A}" presName="triangle2" presStyleLbl="node1" presStyleIdx="1" presStyleCnt="4" custScaleX="196840" custScaleY="100468" custLinFactNeighborX="-45092" custLinFactNeighborY="-6783">
        <dgm:presLayoutVars>
          <dgm:bulletEnabled val="1"/>
        </dgm:presLayoutVars>
      </dgm:prSet>
      <dgm:spPr/>
    </dgm:pt>
    <dgm:pt modelId="{654C08BD-8DD0-4D5B-A1AB-668570CEC58F}" type="pres">
      <dgm:prSet presAssocID="{C9679E20-50CA-4B6F-A437-2C30EF9F295A}" presName="triangle3" presStyleLbl="node1" presStyleIdx="2" presStyleCnt="4" custScaleX="182353">
        <dgm:presLayoutVars>
          <dgm:bulletEnabled val="1"/>
        </dgm:presLayoutVars>
      </dgm:prSet>
      <dgm:spPr/>
    </dgm:pt>
    <dgm:pt modelId="{D6C3372F-C68F-4497-BCEF-FC6A31250CA4}" type="pres">
      <dgm:prSet presAssocID="{C9679E20-50CA-4B6F-A437-2C30EF9F295A}" presName="triangle4" presStyleLbl="node1" presStyleIdx="3" presStyleCnt="4" custScaleX="189216" custLinFactNeighborX="40906" custLinFactNeighborY="-984">
        <dgm:presLayoutVars>
          <dgm:bulletEnabled val="1"/>
        </dgm:presLayoutVars>
      </dgm:prSet>
      <dgm:spPr/>
    </dgm:pt>
  </dgm:ptLst>
  <dgm:cxnLst>
    <dgm:cxn modelId="{BC83BC00-3D48-426C-873D-F776903C223E}" srcId="{C9679E20-50CA-4B6F-A437-2C30EF9F295A}" destId="{3770FD51-6C69-47FC-955B-B722627C36D5}" srcOrd="0" destOrd="0" parTransId="{71605825-090F-4F80-B491-D03E680D5C3C}" sibTransId="{3F891385-F913-4C0F-B936-F19830429BDE}"/>
    <dgm:cxn modelId="{B36A862D-7D89-4EC3-AC8B-9C855B2109FD}" srcId="{C9679E20-50CA-4B6F-A437-2C30EF9F295A}" destId="{4935C5BF-8CA7-4C32-93AA-70EF4C0365F3}" srcOrd="1" destOrd="0" parTransId="{3084D78D-2BB5-4AB3-A437-6BF446A71654}" sibTransId="{B958A993-DECC-4CFF-8AFA-D698E483C2A0}"/>
    <dgm:cxn modelId="{35F7235F-C0C0-4940-8D8D-056C71C31A51}" srcId="{C9679E20-50CA-4B6F-A437-2C30EF9F295A}" destId="{0D36F388-8182-44BE-83E3-74350B585E09}" srcOrd="2" destOrd="0" parTransId="{64B12082-B2E0-456C-BF87-5D5086728A30}" sibTransId="{9ED96D53-AD61-4676-B1D4-2CB85450EBFA}"/>
    <dgm:cxn modelId="{7C38F349-B3FA-45A7-9961-B9077C625881}" type="presOf" srcId="{3770FD51-6C69-47FC-955B-B722627C36D5}" destId="{416A385B-4276-4BF6-80AA-F91CFF69B3C9}" srcOrd="0" destOrd="0" presId="urn:microsoft.com/office/officeart/2005/8/layout/pyramid4"/>
    <dgm:cxn modelId="{0EF39053-2FC2-49DB-B59E-1CCBC27BEF82}" type="presOf" srcId="{BE3E6E48-1FC0-4EEA-9584-E0F13321885F}" destId="{D6C3372F-C68F-4497-BCEF-FC6A31250CA4}" srcOrd="0" destOrd="0" presId="urn:microsoft.com/office/officeart/2005/8/layout/pyramid4"/>
    <dgm:cxn modelId="{42B7A281-E201-4F76-A887-46C335A3A7F3}" type="presOf" srcId="{C9679E20-50CA-4B6F-A437-2C30EF9F295A}" destId="{F689A73A-9855-4517-86F2-C61CF64F93C3}" srcOrd="0" destOrd="0" presId="urn:microsoft.com/office/officeart/2005/8/layout/pyramid4"/>
    <dgm:cxn modelId="{DF63119B-9B4F-4FCF-9CAA-56626A5179B4}" type="presOf" srcId="{4935C5BF-8CA7-4C32-93AA-70EF4C0365F3}" destId="{FE2704BA-F023-471C-8041-F1BAF6A5EAE2}" srcOrd="0" destOrd="0" presId="urn:microsoft.com/office/officeart/2005/8/layout/pyramid4"/>
    <dgm:cxn modelId="{30E095AA-4DDB-488B-B70C-6A5C8DB84675}" type="presOf" srcId="{0D36F388-8182-44BE-83E3-74350B585E09}" destId="{654C08BD-8DD0-4D5B-A1AB-668570CEC58F}" srcOrd="0" destOrd="0" presId="urn:microsoft.com/office/officeart/2005/8/layout/pyramid4"/>
    <dgm:cxn modelId="{5A14A6D1-7522-4B2B-BB0B-394807EA4908}" srcId="{C9679E20-50CA-4B6F-A437-2C30EF9F295A}" destId="{BE3E6E48-1FC0-4EEA-9584-E0F13321885F}" srcOrd="3" destOrd="0" parTransId="{2B0555E4-B45C-4301-A958-23D051CADE75}" sibTransId="{CB3DA7C6-4536-4E16-92D2-CFAE8F939A8B}"/>
    <dgm:cxn modelId="{34DBB29F-FF2C-44FF-BB56-8EE9403C5BAA}" type="presParOf" srcId="{F689A73A-9855-4517-86F2-C61CF64F93C3}" destId="{416A385B-4276-4BF6-80AA-F91CFF69B3C9}" srcOrd="0" destOrd="0" presId="urn:microsoft.com/office/officeart/2005/8/layout/pyramid4"/>
    <dgm:cxn modelId="{D23231A8-66A7-4D61-BF0A-F5FF105FE7A4}" type="presParOf" srcId="{F689A73A-9855-4517-86F2-C61CF64F93C3}" destId="{FE2704BA-F023-471C-8041-F1BAF6A5EAE2}" srcOrd="1" destOrd="0" presId="urn:microsoft.com/office/officeart/2005/8/layout/pyramid4"/>
    <dgm:cxn modelId="{721403C6-39D5-4501-AE66-A1784EC5D7B6}" type="presParOf" srcId="{F689A73A-9855-4517-86F2-C61CF64F93C3}" destId="{654C08BD-8DD0-4D5B-A1AB-668570CEC58F}" srcOrd="2" destOrd="0" presId="urn:microsoft.com/office/officeart/2005/8/layout/pyramid4"/>
    <dgm:cxn modelId="{AE53B2D3-8E70-4BC0-84F9-41A7120168D8}" type="presParOf" srcId="{F689A73A-9855-4517-86F2-C61CF64F93C3}" destId="{D6C3372F-C68F-4497-BCEF-FC6A31250CA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679E20-50CA-4B6F-A437-2C30EF9F295A}" type="doc">
      <dgm:prSet loTypeId="urn:microsoft.com/office/officeart/2005/8/layout/pyramid4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3770FD51-6C69-47FC-955B-B722627C36D5}">
      <dgm:prSet phldrT="[Texto]" custT="1"/>
      <dgm:spPr/>
      <dgm:t>
        <a:bodyPr/>
        <a:lstStyle/>
        <a:p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V</a:t>
          </a:r>
        </a:p>
        <a:p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volumen en mililitros  </a:t>
          </a:r>
          <a:endParaRPr lang="es-CO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1605825-090F-4F80-B491-D03E680D5C3C}" type="parTrans" cxnId="{BC83BC00-3D48-426C-873D-F776903C223E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F891385-F913-4C0F-B936-F19830429BDE}" type="sibTrans" cxnId="{BC83BC00-3D48-426C-873D-F776903C223E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935C5BF-8CA7-4C32-93AA-70EF4C0365F3}">
      <dgm:prSet phldrT="[Texto]" custT="1"/>
      <dgm:spPr/>
      <dgm:t>
        <a:bodyPr/>
        <a:lstStyle/>
        <a:p>
          <a:pPr algn="ctr"/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G</a:t>
          </a:r>
        </a:p>
        <a:p>
          <a:pPr algn="ctr"/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Goteo por minuto </a:t>
          </a:r>
          <a:endParaRPr lang="es-CO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84D78D-2BB5-4AB3-A437-6BF446A71654}" type="parTrans" cxnId="{B36A862D-7D89-4EC3-AC8B-9C855B2109F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958A993-DECC-4CFF-8AFA-D698E483C2A0}" type="sibTrans" cxnId="{B36A862D-7D89-4EC3-AC8B-9C855B2109FD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D36F388-8182-44BE-83E3-74350B585E09}">
      <dgm:prSet phldrT="[Texto]" custT="1"/>
      <dgm:spPr/>
      <dgm:t>
        <a:bodyPr/>
        <a:lstStyle/>
        <a:p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3</a:t>
          </a:r>
        </a:p>
        <a:p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Constante</a:t>
          </a:r>
          <a:endParaRPr lang="es-CO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4B12082-B2E0-456C-BF87-5D5086728A30}" type="parTrans" cxnId="{35F7235F-C0C0-4940-8D8D-056C71C31A5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ED96D53-AD61-4676-B1D4-2CB85450EBFA}" type="sibTrans" cxnId="{35F7235F-C0C0-4940-8D8D-056C71C31A51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E3E6E48-1FC0-4EEA-9584-E0F13321885F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T</a:t>
          </a:r>
        </a:p>
        <a:p>
          <a:pPr algn="ctr">
            <a:lnSpc>
              <a:spcPct val="100000"/>
            </a:lnSpc>
          </a:pPr>
          <a:r>
            <a:rPr lang="es-CO" sz="2000" b="1">
              <a:solidFill>
                <a:schemeClr val="tx1"/>
              </a:solidFill>
              <a:latin typeface="Arial Narrow" panose="020B0606020202030204" pitchFamily="34" charset="0"/>
            </a:rPr>
            <a:t>Tiempo en horas </a:t>
          </a:r>
          <a:endParaRPr lang="es-CO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B3DA7C6-4536-4E16-92D2-CFAE8F939A8B}" type="sibTrans" cxnId="{5A14A6D1-7522-4B2B-BB0B-394807EA490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B0555E4-B45C-4301-A958-23D051CADE75}" type="parTrans" cxnId="{5A14A6D1-7522-4B2B-BB0B-394807EA4908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F689A73A-9855-4517-86F2-C61CF64F93C3}" type="pres">
      <dgm:prSet presAssocID="{C9679E20-50CA-4B6F-A437-2C30EF9F295A}" presName="compositeShape" presStyleCnt="0">
        <dgm:presLayoutVars>
          <dgm:chMax val="9"/>
          <dgm:dir/>
          <dgm:resizeHandles val="exact"/>
        </dgm:presLayoutVars>
      </dgm:prSet>
      <dgm:spPr/>
    </dgm:pt>
    <dgm:pt modelId="{416A385B-4276-4BF6-80AA-F91CFF69B3C9}" type="pres">
      <dgm:prSet presAssocID="{C9679E20-50CA-4B6F-A437-2C30EF9F295A}" presName="triangle1" presStyleLbl="node1" presStyleIdx="0" presStyleCnt="4" custScaleX="181222" custLinFactNeighborX="-1640">
        <dgm:presLayoutVars>
          <dgm:bulletEnabled val="1"/>
        </dgm:presLayoutVars>
      </dgm:prSet>
      <dgm:spPr/>
    </dgm:pt>
    <dgm:pt modelId="{FE2704BA-F023-471C-8041-F1BAF6A5EAE2}" type="pres">
      <dgm:prSet presAssocID="{C9679E20-50CA-4B6F-A437-2C30EF9F295A}" presName="triangle2" presStyleLbl="node1" presStyleIdx="1" presStyleCnt="4" custScaleX="196840" custScaleY="100468" custLinFactNeighborX="-47384" custLinFactNeighborY="-370">
        <dgm:presLayoutVars>
          <dgm:bulletEnabled val="1"/>
        </dgm:presLayoutVars>
      </dgm:prSet>
      <dgm:spPr/>
    </dgm:pt>
    <dgm:pt modelId="{654C08BD-8DD0-4D5B-A1AB-668570CEC58F}" type="pres">
      <dgm:prSet presAssocID="{C9679E20-50CA-4B6F-A437-2C30EF9F295A}" presName="triangle3" presStyleLbl="node1" presStyleIdx="2" presStyleCnt="4" custScaleX="182353">
        <dgm:presLayoutVars>
          <dgm:bulletEnabled val="1"/>
        </dgm:presLayoutVars>
      </dgm:prSet>
      <dgm:spPr/>
    </dgm:pt>
    <dgm:pt modelId="{D6C3372F-C68F-4497-BCEF-FC6A31250CA4}" type="pres">
      <dgm:prSet presAssocID="{C9679E20-50CA-4B6F-A437-2C30EF9F295A}" presName="triangle4" presStyleLbl="node1" presStyleIdx="3" presStyleCnt="4" custScaleX="189216" custLinFactNeighborX="42892" custLinFactNeighborY="-1961">
        <dgm:presLayoutVars>
          <dgm:bulletEnabled val="1"/>
        </dgm:presLayoutVars>
      </dgm:prSet>
      <dgm:spPr/>
    </dgm:pt>
  </dgm:ptLst>
  <dgm:cxnLst>
    <dgm:cxn modelId="{BC83BC00-3D48-426C-873D-F776903C223E}" srcId="{C9679E20-50CA-4B6F-A437-2C30EF9F295A}" destId="{3770FD51-6C69-47FC-955B-B722627C36D5}" srcOrd="0" destOrd="0" parTransId="{71605825-090F-4F80-B491-D03E680D5C3C}" sibTransId="{3F891385-F913-4C0F-B936-F19830429BDE}"/>
    <dgm:cxn modelId="{B36A862D-7D89-4EC3-AC8B-9C855B2109FD}" srcId="{C9679E20-50CA-4B6F-A437-2C30EF9F295A}" destId="{4935C5BF-8CA7-4C32-93AA-70EF4C0365F3}" srcOrd="1" destOrd="0" parTransId="{3084D78D-2BB5-4AB3-A437-6BF446A71654}" sibTransId="{B958A993-DECC-4CFF-8AFA-D698E483C2A0}"/>
    <dgm:cxn modelId="{35F7235F-C0C0-4940-8D8D-056C71C31A51}" srcId="{C9679E20-50CA-4B6F-A437-2C30EF9F295A}" destId="{0D36F388-8182-44BE-83E3-74350B585E09}" srcOrd="2" destOrd="0" parTransId="{64B12082-B2E0-456C-BF87-5D5086728A30}" sibTransId="{9ED96D53-AD61-4676-B1D4-2CB85450EBFA}"/>
    <dgm:cxn modelId="{7C38F349-B3FA-45A7-9961-B9077C625881}" type="presOf" srcId="{3770FD51-6C69-47FC-955B-B722627C36D5}" destId="{416A385B-4276-4BF6-80AA-F91CFF69B3C9}" srcOrd="0" destOrd="0" presId="urn:microsoft.com/office/officeart/2005/8/layout/pyramid4"/>
    <dgm:cxn modelId="{0EF39053-2FC2-49DB-B59E-1CCBC27BEF82}" type="presOf" srcId="{BE3E6E48-1FC0-4EEA-9584-E0F13321885F}" destId="{D6C3372F-C68F-4497-BCEF-FC6A31250CA4}" srcOrd="0" destOrd="0" presId="urn:microsoft.com/office/officeart/2005/8/layout/pyramid4"/>
    <dgm:cxn modelId="{42B7A281-E201-4F76-A887-46C335A3A7F3}" type="presOf" srcId="{C9679E20-50CA-4B6F-A437-2C30EF9F295A}" destId="{F689A73A-9855-4517-86F2-C61CF64F93C3}" srcOrd="0" destOrd="0" presId="urn:microsoft.com/office/officeart/2005/8/layout/pyramid4"/>
    <dgm:cxn modelId="{DF63119B-9B4F-4FCF-9CAA-56626A5179B4}" type="presOf" srcId="{4935C5BF-8CA7-4C32-93AA-70EF4C0365F3}" destId="{FE2704BA-F023-471C-8041-F1BAF6A5EAE2}" srcOrd="0" destOrd="0" presId="urn:microsoft.com/office/officeart/2005/8/layout/pyramid4"/>
    <dgm:cxn modelId="{30E095AA-4DDB-488B-B70C-6A5C8DB84675}" type="presOf" srcId="{0D36F388-8182-44BE-83E3-74350B585E09}" destId="{654C08BD-8DD0-4D5B-A1AB-668570CEC58F}" srcOrd="0" destOrd="0" presId="urn:microsoft.com/office/officeart/2005/8/layout/pyramid4"/>
    <dgm:cxn modelId="{5A14A6D1-7522-4B2B-BB0B-394807EA4908}" srcId="{C9679E20-50CA-4B6F-A437-2C30EF9F295A}" destId="{BE3E6E48-1FC0-4EEA-9584-E0F13321885F}" srcOrd="3" destOrd="0" parTransId="{2B0555E4-B45C-4301-A958-23D051CADE75}" sibTransId="{CB3DA7C6-4536-4E16-92D2-CFAE8F939A8B}"/>
    <dgm:cxn modelId="{34DBB29F-FF2C-44FF-BB56-8EE9403C5BAA}" type="presParOf" srcId="{F689A73A-9855-4517-86F2-C61CF64F93C3}" destId="{416A385B-4276-4BF6-80AA-F91CFF69B3C9}" srcOrd="0" destOrd="0" presId="urn:microsoft.com/office/officeart/2005/8/layout/pyramid4"/>
    <dgm:cxn modelId="{D23231A8-66A7-4D61-BF0A-F5FF105FE7A4}" type="presParOf" srcId="{F689A73A-9855-4517-86F2-C61CF64F93C3}" destId="{FE2704BA-F023-471C-8041-F1BAF6A5EAE2}" srcOrd="1" destOrd="0" presId="urn:microsoft.com/office/officeart/2005/8/layout/pyramid4"/>
    <dgm:cxn modelId="{721403C6-39D5-4501-AE66-A1784EC5D7B6}" type="presParOf" srcId="{F689A73A-9855-4517-86F2-C61CF64F93C3}" destId="{654C08BD-8DD0-4D5B-A1AB-668570CEC58F}" srcOrd="2" destOrd="0" presId="urn:microsoft.com/office/officeart/2005/8/layout/pyramid4"/>
    <dgm:cxn modelId="{AE53B2D3-8E70-4BC0-84F9-41A7120168D8}" type="presParOf" srcId="{F689A73A-9855-4517-86F2-C61CF64F93C3}" destId="{D6C3372F-C68F-4497-BCEF-FC6A31250CA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93012-B545-4608-9399-17969D72BF5A}">
      <dsp:nvSpPr>
        <dsp:cNvPr id="0" name=""/>
        <dsp:cNvSpPr/>
      </dsp:nvSpPr>
      <dsp:spPr>
        <a:xfrm>
          <a:off x="5858886" y="1315487"/>
          <a:ext cx="2146634" cy="356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92"/>
              </a:lnTo>
              <a:lnTo>
                <a:pt x="2146634" y="205292"/>
              </a:lnTo>
              <a:lnTo>
                <a:pt x="2146634" y="35611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0B31A-0EEB-4576-9074-BCF5B7996996}">
      <dsp:nvSpPr>
        <dsp:cNvPr id="0" name=""/>
        <dsp:cNvSpPr/>
      </dsp:nvSpPr>
      <dsp:spPr>
        <a:xfrm>
          <a:off x="5120661" y="1315487"/>
          <a:ext cx="738225" cy="525286"/>
        </a:xfrm>
        <a:custGeom>
          <a:avLst/>
          <a:gdLst/>
          <a:ahLst/>
          <a:cxnLst/>
          <a:rect l="0" t="0" r="0" b="0"/>
          <a:pathLst>
            <a:path>
              <a:moveTo>
                <a:pt x="738225" y="0"/>
              </a:moveTo>
              <a:lnTo>
                <a:pt x="738225" y="374465"/>
              </a:lnTo>
              <a:lnTo>
                <a:pt x="0" y="374465"/>
              </a:lnTo>
              <a:lnTo>
                <a:pt x="0" y="52528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89BDD-484E-45C0-874D-B12744D4E766}">
      <dsp:nvSpPr>
        <dsp:cNvPr id="0" name=""/>
        <dsp:cNvSpPr/>
      </dsp:nvSpPr>
      <dsp:spPr>
        <a:xfrm>
          <a:off x="3607161" y="3817815"/>
          <a:ext cx="2530505" cy="479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812"/>
              </a:lnTo>
              <a:lnTo>
                <a:pt x="2530505" y="328812"/>
              </a:lnTo>
              <a:lnTo>
                <a:pt x="2530505" y="47963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1FF40-33FE-4D32-9A90-C6669504D872}">
      <dsp:nvSpPr>
        <dsp:cNvPr id="0" name=""/>
        <dsp:cNvSpPr/>
      </dsp:nvSpPr>
      <dsp:spPr>
        <a:xfrm>
          <a:off x="3607161" y="3817815"/>
          <a:ext cx="151539" cy="515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23"/>
              </a:lnTo>
              <a:lnTo>
                <a:pt x="151539" y="364923"/>
              </a:lnTo>
              <a:lnTo>
                <a:pt x="151539" y="51574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FBC83-A9A8-4DEB-80FE-C77A778EFC0B}">
      <dsp:nvSpPr>
        <dsp:cNvPr id="0" name=""/>
        <dsp:cNvSpPr/>
      </dsp:nvSpPr>
      <dsp:spPr>
        <a:xfrm>
          <a:off x="1531535" y="3817815"/>
          <a:ext cx="2075626" cy="515744"/>
        </a:xfrm>
        <a:custGeom>
          <a:avLst/>
          <a:gdLst/>
          <a:ahLst/>
          <a:cxnLst/>
          <a:rect l="0" t="0" r="0" b="0"/>
          <a:pathLst>
            <a:path>
              <a:moveTo>
                <a:pt x="2075626" y="0"/>
              </a:moveTo>
              <a:lnTo>
                <a:pt x="2075626" y="364923"/>
              </a:lnTo>
              <a:lnTo>
                <a:pt x="0" y="364923"/>
              </a:lnTo>
              <a:lnTo>
                <a:pt x="0" y="51574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017AC-F5AA-407C-98B2-B147D9A748D3}">
      <dsp:nvSpPr>
        <dsp:cNvPr id="0" name=""/>
        <dsp:cNvSpPr/>
      </dsp:nvSpPr>
      <dsp:spPr>
        <a:xfrm>
          <a:off x="2542788" y="2445845"/>
          <a:ext cx="1064373" cy="586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843"/>
              </a:lnTo>
              <a:lnTo>
                <a:pt x="1064373" y="435843"/>
              </a:lnTo>
              <a:lnTo>
                <a:pt x="1064373" y="58666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79D88-C46C-4484-8BC2-FA93F1B1DEEB}">
      <dsp:nvSpPr>
        <dsp:cNvPr id="0" name=""/>
        <dsp:cNvSpPr/>
      </dsp:nvSpPr>
      <dsp:spPr>
        <a:xfrm>
          <a:off x="2542788" y="1315487"/>
          <a:ext cx="3316098" cy="454087"/>
        </a:xfrm>
        <a:custGeom>
          <a:avLst/>
          <a:gdLst/>
          <a:ahLst/>
          <a:cxnLst/>
          <a:rect l="0" t="0" r="0" b="0"/>
          <a:pathLst>
            <a:path>
              <a:moveTo>
                <a:pt x="3316098" y="0"/>
              </a:moveTo>
              <a:lnTo>
                <a:pt x="3316098" y="303266"/>
              </a:lnTo>
              <a:lnTo>
                <a:pt x="0" y="303266"/>
              </a:lnTo>
              <a:lnTo>
                <a:pt x="0" y="4540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AB9D2-0836-44F1-A8B4-464A7CC22062}">
      <dsp:nvSpPr>
        <dsp:cNvPr id="0" name=""/>
        <dsp:cNvSpPr/>
      </dsp:nvSpPr>
      <dsp:spPr>
        <a:xfrm>
          <a:off x="4449903" y="-135522"/>
          <a:ext cx="2817967" cy="145101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10847-BCB2-45D9-A70E-A9D1C912A24D}">
      <dsp:nvSpPr>
        <dsp:cNvPr id="0" name=""/>
        <dsp:cNvSpPr/>
      </dsp:nvSpPr>
      <dsp:spPr>
        <a:xfrm>
          <a:off x="4630798" y="36327"/>
          <a:ext cx="2817967" cy="1451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+mj-lt"/>
            </a:rPr>
            <a:t>DISTRIBUCION DE LIQUIDOS </a:t>
          </a:r>
        </a:p>
      </dsp:txBody>
      <dsp:txXfrm>
        <a:off x="4673297" y="78826"/>
        <a:ext cx="2732969" cy="1366012"/>
      </dsp:txXfrm>
    </dsp:sp>
    <dsp:sp modelId="{345D7738-0A1F-4566-ADDA-5A1A6A459A67}">
      <dsp:nvSpPr>
        <dsp:cNvPr id="0" name=""/>
        <dsp:cNvSpPr/>
      </dsp:nvSpPr>
      <dsp:spPr>
        <a:xfrm>
          <a:off x="1516031" y="1769575"/>
          <a:ext cx="2053514" cy="6762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495B3-B59E-4E26-88FB-84BE09803FB5}">
      <dsp:nvSpPr>
        <dsp:cNvPr id="0" name=""/>
        <dsp:cNvSpPr/>
      </dsp:nvSpPr>
      <dsp:spPr>
        <a:xfrm>
          <a:off x="1696926" y="1941425"/>
          <a:ext cx="2053514" cy="676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+mj-lt"/>
            </a:rPr>
            <a:t>Clases de equipos</a:t>
          </a:r>
        </a:p>
      </dsp:txBody>
      <dsp:txXfrm>
        <a:off x="1716733" y="1961232"/>
        <a:ext cx="2013900" cy="636655"/>
      </dsp:txXfrm>
    </dsp:sp>
    <dsp:sp modelId="{9808653E-91C8-46B2-A2D7-77E41F4F0104}">
      <dsp:nvSpPr>
        <dsp:cNvPr id="0" name=""/>
        <dsp:cNvSpPr/>
      </dsp:nvSpPr>
      <dsp:spPr>
        <a:xfrm>
          <a:off x="2582399" y="3032509"/>
          <a:ext cx="2049525" cy="785306"/>
        </a:xfrm>
        <a:prstGeom prst="roundRect">
          <a:avLst>
            <a:gd name="adj" fmla="val 10000"/>
          </a:avLst>
        </a:prstGeom>
        <a:solidFill>
          <a:schemeClr val="accent4">
            <a:tint val="69000"/>
            <a:satMod val="105000"/>
            <a:lumMod val="110000"/>
          </a:schemeClr>
        </a:solidFill>
        <a:ln w="9525" cap="flat" cmpd="sng" algn="ctr">
          <a:solidFill>
            <a:schemeClr val="accent4">
              <a:shade val="6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BCE7A28D-FBA7-4BDF-A8BE-33FCCA07B0FC}">
      <dsp:nvSpPr>
        <dsp:cNvPr id="0" name=""/>
        <dsp:cNvSpPr/>
      </dsp:nvSpPr>
      <dsp:spPr>
        <a:xfrm>
          <a:off x="2763293" y="3204359"/>
          <a:ext cx="2049525" cy="7853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+mj-lt"/>
            </a:rPr>
            <a:t>Sistema de perfusión</a:t>
          </a:r>
        </a:p>
      </dsp:txBody>
      <dsp:txXfrm>
        <a:off x="2786294" y="3227360"/>
        <a:ext cx="2003523" cy="739304"/>
      </dsp:txXfrm>
    </dsp:sp>
    <dsp:sp modelId="{D405BBB0-860F-427B-B263-832EDDCADC7A}">
      <dsp:nvSpPr>
        <dsp:cNvPr id="0" name=""/>
        <dsp:cNvSpPr/>
      </dsp:nvSpPr>
      <dsp:spPr>
        <a:xfrm>
          <a:off x="717507" y="4333560"/>
          <a:ext cx="1628054" cy="7509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76671-3E0F-42A4-B748-48AEE843AD22}">
      <dsp:nvSpPr>
        <dsp:cNvPr id="0" name=""/>
        <dsp:cNvSpPr/>
      </dsp:nvSpPr>
      <dsp:spPr>
        <a:xfrm>
          <a:off x="898402" y="4505410"/>
          <a:ext cx="1628054" cy="750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 err="1">
              <a:latin typeface="+mj-lt"/>
            </a:rPr>
            <a:t>Macrogoteo</a:t>
          </a:r>
          <a:endParaRPr lang="es-CO" sz="1800" b="1" kern="1200" dirty="0">
            <a:latin typeface="+mj-lt"/>
          </a:endParaRPr>
        </a:p>
      </dsp:txBody>
      <dsp:txXfrm>
        <a:off x="920396" y="4527404"/>
        <a:ext cx="1584066" cy="706954"/>
      </dsp:txXfrm>
    </dsp:sp>
    <dsp:sp modelId="{59D36A04-43B8-4CCE-9784-C8F1ADC95C91}">
      <dsp:nvSpPr>
        <dsp:cNvPr id="0" name=""/>
        <dsp:cNvSpPr/>
      </dsp:nvSpPr>
      <dsp:spPr>
        <a:xfrm>
          <a:off x="2885477" y="4333560"/>
          <a:ext cx="1746446" cy="7509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BA459-4C95-4548-A823-A7222BA4212B}">
      <dsp:nvSpPr>
        <dsp:cNvPr id="0" name=""/>
        <dsp:cNvSpPr/>
      </dsp:nvSpPr>
      <dsp:spPr>
        <a:xfrm>
          <a:off x="3066372" y="4505410"/>
          <a:ext cx="1746446" cy="750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 err="1">
              <a:latin typeface="+mj-lt"/>
            </a:rPr>
            <a:t>Normogoteo</a:t>
          </a:r>
          <a:endParaRPr lang="es-CO" sz="1800" b="1" kern="1200" dirty="0">
            <a:latin typeface="+mj-lt"/>
          </a:endParaRPr>
        </a:p>
      </dsp:txBody>
      <dsp:txXfrm>
        <a:off x="3088366" y="4527404"/>
        <a:ext cx="1702458" cy="706954"/>
      </dsp:txXfrm>
    </dsp:sp>
    <dsp:sp modelId="{50AE3186-7F25-4D89-817D-82DA77487E7C}">
      <dsp:nvSpPr>
        <dsp:cNvPr id="0" name=""/>
        <dsp:cNvSpPr/>
      </dsp:nvSpPr>
      <dsp:spPr>
        <a:xfrm>
          <a:off x="5105170" y="4297449"/>
          <a:ext cx="2064991" cy="7509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98036-9613-489A-ABCE-0C8D7A8AFF4E}">
      <dsp:nvSpPr>
        <dsp:cNvPr id="0" name=""/>
        <dsp:cNvSpPr/>
      </dsp:nvSpPr>
      <dsp:spPr>
        <a:xfrm>
          <a:off x="5286065" y="4469299"/>
          <a:ext cx="2064991" cy="750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 err="1">
              <a:latin typeface="+mj-lt"/>
            </a:rPr>
            <a:t>Microgoteo</a:t>
          </a:r>
          <a:endParaRPr lang="es-CO" sz="1800" b="1" kern="1200" dirty="0">
            <a:latin typeface="+mj-lt"/>
          </a:endParaRPr>
        </a:p>
      </dsp:txBody>
      <dsp:txXfrm>
        <a:off x="5308059" y="4491293"/>
        <a:ext cx="2021003" cy="706954"/>
      </dsp:txXfrm>
    </dsp:sp>
    <dsp:sp modelId="{2C5A28B4-AC5A-4CEE-9BD0-249E7D511207}">
      <dsp:nvSpPr>
        <dsp:cNvPr id="0" name=""/>
        <dsp:cNvSpPr/>
      </dsp:nvSpPr>
      <dsp:spPr>
        <a:xfrm>
          <a:off x="4086733" y="1840774"/>
          <a:ext cx="2067857" cy="7475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612CB-0BEE-4C72-A18B-2BAD2F497DD1}">
      <dsp:nvSpPr>
        <dsp:cNvPr id="0" name=""/>
        <dsp:cNvSpPr/>
      </dsp:nvSpPr>
      <dsp:spPr>
        <a:xfrm>
          <a:off x="4267628" y="2012624"/>
          <a:ext cx="2067857" cy="747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+mj-lt"/>
            </a:rPr>
            <a:t>Definición </a:t>
          </a:r>
        </a:p>
      </dsp:txBody>
      <dsp:txXfrm>
        <a:off x="4289523" y="2034519"/>
        <a:ext cx="2024067" cy="703771"/>
      </dsp:txXfrm>
    </dsp:sp>
    <dsp:sp modelId="{98AB49E8-EA6D-44DD-8360-F78290198A31}">
      <dsp:nvSpPr>
        <dsp:cNvPr id="0" name=""/>
        <dsp:cNvSpPr/>
      </dsp:nvSpPr>
      <dsp:spPr>
        <a:xfrm>
          <a:off x="6858434" y="1671601"/>
          <a:ext cx="2294173" cy="10070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160BF-9BDC-47B6-87D0-431F43166410}">
      <dsp:nvSpPr>
        <dsp:cNvPr id="0" name=""/>
        <dsp:cNvSpPr/>
      </dsp:nvSpPr>
      <dsp:spPr>
        <a:xfrm>
          <a:off x="7039329" y="1843451"/>
          <a:ext cx="2294173" cy="1007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+mj-lt"/>
            </a:rPr>
            <a:t>Formula calculo del goteo </a:t>
          </a:r>
        </a:p>
      </dsp:txBody>
      <dsp:txXfrm>
        <a:off x="7068824" y="1872946"/>
        <a:ext cx="2235183" cy="9480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E9A9D-09C1-4826-AAF5-90E74CBCCDCA}">
      <dsp:nvSpPr>
        <dsp:cNvPr id="0" name=""/>
        <dsp:cNvSpPr/>
      </dsp:nvSpPr>
      <dsp:spPr>
        <a:xfrm>
          <a:off x="3948" y="1157479"/>
          <a:ext cx="2995031" cy="162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800" i="1" kern="1200" dirty="0">
              <a:latin typeface="Arial Narrow" panose="020B0606020202030204" pitchFamily="34" charset="0"/>
            </a:rPr>
            <a:t>EJ:  S.S.N.0.9%  1.500 </a:t>
          </a:r>
          <a:r>
            <a:rPr lang="es-ES_tradnl" sz="2800" i="1" kern="1200" dirty="0" err="1">
              <a:latin typeface="Arial Narrow" panose="020B0606020202030204" pitchFamily="34" charset="0"/>
            </a:rPr>
            <a:t>cc</a:t>
          </a:r>
          <a:r>
            <a:rPr lang="es-ES_tradnl" sz="2800" i="1" kern="1200" dirty="0">
              <a:latin typeface="Arial Narrow" panose="020B0606020202030204" pitchFamily="34" charset="0"/>
            </a:rPr>
            <a:t> para 24 horas</a:t>
          </a:r>
          <a:endParaRPr lang="es-MX" sz="2800" i="1" kern="1200" dirty="0">
            <a:latin typeface="Arial Narrow" panose="020B0606020202030204" pitchFamily="34" charset="0"/>
          </a:endParaRPr>
        </a:p>
      </dsp:txBody>
      <dsp:txXfrm>
        <a:off x="41458" y="1194989"/>
        <a:ext cx="2920011" cy="1205669"/>
      </dsp:txXfrm>
    </dsp:sp>
    <dsp:sp modelId="{A1FF3770-6A68-4EFD-9AB7-511C114E651F}">
      <dsp:nvSpPr>
        <dsp:cNvPr id="0" name=""/>
        <dsp:cNvSpPr/>
      </dsp:nvSpPr>
      <dsp:spPr>
        <a:xfrm>
          <a:off x="1592560" y="1271888"/>
          <a:ext cx="2979517" cy="2979517"/>
        </a:xfrm>
        <a:prstGeom prst="leftCircularArrow">
          <a:avLst>
            <a:gd name="adj1" fmla="val 2894"/>
            <a:gd name="adj2" fmla="val 353990"/>
            <a:gd name="adj3" fmla="val 1870694"/>
            <a:gd name="adj4" fmla="val 8765682"/>
            <a:gd name="adj5" fmla="val 3377"/>
          </a:avLst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417D3B-198C-4BA6-8FF3-F083989A2EFD}">
      <dsp:nvSpPr>
        <dsp:cNvPr id="0" name=""/>
        <dsp:cNvSpPr/>
      </dsp:nvSpPr>
      <dsp:spPr>
        <a:xfrm>
          <a:off x="783043" y="2418251"/>
          <a:ext cx="2280736" cy="1122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1" i="1" kern="1200" dirty="0">
              <a:solidFill>
                <a:schemeClr val="tx1"/>
              </a:solidFill>
              <a:latin typeface="Arial Narrow" panose="020B0606020202030204" pitchFamily="34" charset="0"/>
            </a:rPr>
            <a:t>Líquidos para 24 hora</a:t>
          </a:r>
          <a:r>
            <a:rPr lang="es-ES_tradnl" sz="2800" i="1" kern="1200" dirty="0">
              <a:solidFill>
                <a:schemeClr val="tx1"/>
              </a:solidFill>
              <a:latin typeface="Arial Narrow" panose="020B0606020202030204" pitchFamily="34" charset="0"/>
            </a:rPr>
            <a:t>           </a:t>
          </a:r>
          <a:endParaRPr lang="es-MX" sz="2800" i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815914" y="2451122"/>
        <a:ext cx="2214994" cy="1056563"/>
      </dsp:txXfrm>
    </dsp:sp>
    <dsp:sp modelId="{6480E3D0-C4A6-40A1-A5B5-97F3E25C0EC1}">
      <dsp:nvSpPr>
        <dsp:cNvPr id="0" name=""/>
        <dsp:cNvSpPr/>
      </dsp:nvSpPr>
      <dsp:spPr>
        <a:xfrm>
          <a:off x="3409607" y="1290873"/>
          <a:ext cx="2765033" cy="1702264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800" i="1" kern="1200" dirty="0">
              <a:latin typeface="Arial Narrow" panose="020B0606020202030204" pitchFamily="34" charset="0"/>
            </a:rPr>
            <a:t>EJ:  S.S.N.0.9%   a  60 </a:t>
          </a:r>
          <a:r>
            <a:rPr lang="es-ES_tradnl" sz="2800" i="1" kern="1200" dirty="0" err="1">
              <a:latin typeface="Arial Narrow" panose="020B0606020202030204" pitchFamily="34" charset="0"/>
            </a:rPr>
            <a:t>cc</a:t>
          </a:r>
          <a:r>
            <a:rPr lang="es-ES_tradnl" sz="2800" i="1" kern="1200" dirty="0">
              <a:latin typeface="Arial Narrow" panose="020B0606020202030204" pitchFamily="34" charset="0"/>
            </a:rPr>
            <a:t> por hora </a:t>
          </a:r>
          <a:endParaRPr lang="es-MX" sz="2800" i="1" kern="1200" dirty="0">
            <a:latin typeface="Arial Narrow" panose="020B0606020202030204" pitchFamily="34" charset="0"/>
          </a:endParaRPr>
        </a:p>
      </dsp:txBody>
      <dsp:txXfrm>
        <a:off x="3448781" y="1694818"/>
        <a:ext cx="2686685" cy="1259145"/>
      </dsp:txXfrm>
    </dsp:sp>
    <dsp:sp modelId="{52E0286D-DC6E-492E-A0D4-06495CFAA7B9}">
      <dsp:nvSpPr>
        <dsp:cNvPr id="0" name=""/>
        <dsp:cNvSpPr/>
      </dsp:nvSpPr>
      <dsp:spPr>
        <a:xfrm>
          <a:off x="4586528" y="-325507"/>
          <a:ext cx="3653999" cy="3653999"/>
        </a:xfrm>
        <a:prstGeom prst="circularArrow">
          <a:avLst>
            <a:gd name="adj1" fmla="val 2360"/>
            <a:gd name="adj2" fmla="val 285083"/>
            <a:gd name="adj3" fmla="val 19813986"/>
            <a:gd name="adj4" fmla="val 12850090"/>
            <a:gd name="adj5" fmla="val 2753"/>
          </a:avLst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03A691-EE2E-457A-A4B4-65528879E72F}">
      <dsp:nvSpPr>
        <dsp:cNvPr id="0" name=""/>
        <dsp:cNvSpPr/>
      </dsp:nvSpPr>
      <dsp:spPr>
        <a:xfrm>
          <a:off x="3764159" y="527871"/>
          <a:ext cx="2430032" cy="101494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i="1" kern="1200" dirty="0">
              <a:solidFill>
                <a:schemeClr val="tx1"/>
              </a:solidFill>
              <a:latin typeface="Arial Narrow" panose="020B0606020202030204" pitchFamily="34" charset="0"/>
            </a:rPr>
            <a:t>Líquidos por </a:t>
          </a:r>
          <a:r>
            <a:rPr lang="es-CO" sz="2800" b="1" i="1" kern="1200" dirty="0" err="1">
              <a:solidFill>
                <a:schemeClr val="tx1"/>
              </a:solidFill>
              <a:latin typeface="Arial Narrow" panose="020B0606020202030204" pitchFamily="34" charset="0"/>
            </a:rPr>
            <a:t>cc</a:t>
          </a:r>
          <a:r>
            <a:rPr lang="es-CO" sz="2800" b="1" i="1" kern="1200" dirty="0">
              <a:solidFill>
                <a:schemeClr val="tx1"/>
              </a:solidFill>
              <a:latin typeface="Arial Narrow" panose="020B0606020202030204" pitchFamily="34" charset="0"/>
            </a:rPr>
            <a:t> hora</a:t>
          </a:r>
          <a:endParaRPr lang="es-MX" sz="2800" b="1" i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793886" y="557598"/>
        <a:ext cx="2370578" cy="955491"/>
      </dsp:txXfrm>
    </dsp:sp>
    <dsp:sp modelId="{0FAB1F97-9D0E-4DBD-8A97-87D0D9995F5E}">
      <dsp:nvSpPr>
        <dsp:cNvPr id="0" name=""/>
        <dsp:cNvSpPr/>
      </dsp:nvSpPr>
      <dsp:spPr>
        <a:xfrm>
          <a:off x="6761748" y="1133193"/>
          <a:ext cx="2881188" cy="1702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800" i="1" kern="1200" dirty="0">
              <a:latin typeface="Arial Narrow" panose="020B0606020202030204" pitchFamily="34" charset="0"/>
            </a:rPr>
            <a:t>EJ:S.S.N. 0.9% a 20 gotas por minuto </a:t>
          </a:r>
          <a:endParaRPr lang="es-MX" sz="2800" i="1" kern="1200" dirty="0">
            <a:latin typeface="Arial Narrow" panose="020B0606020202030204" pitchFamily="34" charset="0"/>
          </a:endParaRPr>
        </a:p>
      </dsp:txBody>
      <dsp:txXfrm>
        <a:off x="6800922" y="1172367"/>
        <a:ext cx="2802840" cy="1259145"/>
      </dsp:txXfrm>
    </dsp:sp>
    <dsp:sp modelId="{6CB68D88-E006-4C97-AAFF-674462025D80}">
      <dsp:nvSpPr>
        <dsp:cNvPr id="0" name=""/>
        <dsp:cNvSpPr/>
      </dsp:nvSpPr>
      <dsp:spPr>
        <a:xfrm>
          <a:off x="7310468" y="2444332"/>
          <a:ext cx="2479601" cy="1074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1" i="1" kern="1200" dirty="0">
              <a:solidFill>
                <a:schemeClr val="tx1"/>
              </a:solidFill>
              <a:latin typeface="Arial Narrow" panose="020B0606020202030204" pitchFamily="34" charset="0"/>
            </a:rPr>
            <a:t>Líquidos gotas por minuto </a:t>
          </a:r>
          <a:endParaRPr lang="es-MX" sz="2800" b="1" i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7341949" y="2475813"/>
        <a:ext cx="2416639" cy="1011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F9FD1-CD9A-4949-B385-CEEB1C43DDC8}">
      <dsp:nvSpPr>
        <dsp:cNvPr id="0" name=""/>
        <dsp:cNvSpPr/>
      </dsp:nvSpPr>
      <dsp:spPr>
        <a:xfrm rot="5400000">
          <a:off x="701410" y="1335340"/>
          <a:ext cx="2110901" cy="351249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9CDA4E-6219-4746-9246-E8D5D4158EEB}">
      <dsp:nvSpPr>
        <dsp:cNvPr id="0" name=""/>
        <dsp:cNvSpPr/>
      </dsp:nvSpPr>
      <dsp:spPr>
        <a:xfrm>
          <a:off x="447701" y="2303088"/>
          <a:ext cx="3340434" cy="360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>
              <a:ea typeface="Times New Roman"/>
            </a:rPr>
            <a:t>La enfermera responsables, dentro del equipo de salud, de la correcta preparación, instalación, administración y control de las soluciones endovenosas, que forman parte de la terapia diaria del paciente.</a:t>
          </a:r>
          <a:endParaRPr lang="es-CO" sz="2400" kern="1200" dirty="0"/>
        </a:p>
      </dsp:txBody>
      <dsp:txXfrm>
        <a:off x="447701" y="2303088"/>
        <a:ext cx="3340434" cy="3600763"/>
      </dsp:txXfrm>
    </dsp:sp>
    <dsp:sp modelId="{60517E28-E7F2-480C-B379-7617D8CF2AA9}">
      <dsp:nvSpPr>
        <dsp:cNvPr id="0" name=""/>
        <dsp:cNvSpPr/>
      </dsp:nvSpPr>
      <dsp:spPr>
        <a:xfrm>
          <a:off x="2642135" y="864992"/>
          <a:ext cx="1157702" cy="1021829"/>
        </a:xfrm>
        <a:prstGeom prst="triangle">
          <a:avLst>
            <a:gd name="adj" fmla="val 100000"/>
          </a:avLst>
        </a:prstGeom>
        <a:solidFill>
          <a:srgbClr val="FFC000"/>
        </a:solidFill>
        <a:ln w="9525" cap="flat" cmpd="sng" algn="ctr">
          <a:solidFill>
            <a:schemeClr val="accent3">
              <a:hueOff val="-1714891"/>
              <a:satOff val="10435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954DBF-E609-4C0C-9661-3153CE847367}">
      <dsp:nvSpPr>
        <dsp:cNvPr id="0" name=""/>
        <dsp:cNvSpPr/>
      </dsp:nvSpPr>
      <dsp:spPr>
        <a:xfrm rot="5400000">
          <a:off x="4863145" y="-278841"/>
          <a:ext cx="2110901" cy="351249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-3429781"/>
                <a:satOff val="20869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3429781"/>
                <a:satOff val="20869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3429781"/>
                <a:satOff val="20869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-3429781"/>
              <a:satOff val="20869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81C883-5FE5-433C-BDEA-9718AEC6551F}">
      <dsp:nvSpPr>
        <dsp:cNvPr id="0" name=""/>
        <dsp:cNvSpPr/>
      </dsp:nvSpPr>
      <dsp:spPr>
        <a:xfrm>
          <a:off x="4510783" y="689373"/>
          <a:ext cx="3171098" cy="366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ea typeface="Times New Roman"/>
            </a:rPr>
            <a:t>Para la aplicación correcta, se debe manejar cálculo sobre volumen, goteo y horario,  se hacen utilizando formulas matemáticas que  permiten encontrar las cifras correctas.</a:t>
          </a:r>
          <a:endParaRPr lang="es-CO" sz="2400" kern="1200" dirty="0"/>
        </a:p>
      </dsp:txBody>
      <dsp:txXfrm>
        <a:off x="4510783" y="689373"/>
        <a:ext cx="3171098" cy="3663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B3AC4-3BAD-417B-ACD8-882371B534EB}">
      <dsp:nvSpPr>
        <dsp:cNvPr id="0" name=""/>
        <dsp:cNvSpPr/>
      </dsp:nvSpPr>
      <dsp:spPr>
        <a:xfrm>
          <a:off x="0" y="0"/>
          <a:ext cx="10070987" cy="257418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AD654-2DF7-4105-A751-160B6E0280E2}">
      <dsp:nvSpPr>
        <dsp:cNvPr id="0" name=""/>
        <dsp:cNvSpPr/>
      </dsp:nvSpPr>
      <dsp:spPr>
        <a:xfrm>
          <a:off x="203087" y="245896"/>
          <a:ext cx="1429323" cy="13589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01BFD0-17C7-4E95-AA3C-48C586314884}">
      <dsp:nvSpPr>
        <dsp:cNvPr id="0" name=""/>
        <dsp:cNvSpPr/>
      </dsp:nvSpPr>
      <dsp:spPr>
        <a:xfrm rot="10800000">
          <a:off x="7001860" y="1795070"/>
          <a:ext cx="2913955" cy="400030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i="1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b="1" i="1" kern="1200" dirty="0">
              <a:latin typeface="Arial Narrow" pitchFamily="34" charset="0"/>
            </a:rPr>
            <a:t>Hipotónicas:</a:t>
          </a:r>
          <a:r>
            <a:rPr lang="es-CO" sz="1800" i="1" kern="1200" dirty="0">
              <a:latin typeface="Arial Narrow" pitchFamily="34" charset="0"/>
            </a:rPr>
            <a:t> solución con menor concentración de solutos con respecto al plasma. Y por lo tanto menor presión osmótica.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800" i="1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b="1" i="1" kern="1200" dirty="0">
              <a:latin typeface="Arial Narrow" pitchFamily="34" charset="0"/>
            </a:rPr>
            <a:t>Hipertónicas:</a:t>
          </a:r>
          <a:r>
            <a:rPr lang="es-CO" sz="1800" i="1" kern="1200" dirty="0">
              <a:latin typeface="Arial Narrow" pitchFamily="34" charset="0"/>
            </a:rPr>
            <a:t> solución con mayor concentración de  solutos en relación al plasma</a:t>
          </a:r>
          <a:r>
            <a:rPr lang="es-CO" sz="1800" b="1" i="1" kern="1200" dirty="0">
              <a:latin typeface="Arial Narrow" pitchFamily="34" charset="0"/>
            </a:rPr>
            <a:t>. </a:t>
          </a:r>
          <a:endParaRPr lang="es-CO" sz="1800" i="1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800" i="1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b="1" i="1" kern="1200" dirty="0">
              <a:latin typeface="Arial Narrow" pitchFamily="34" charset="0"/>
            </a:rPr>
            <a:t>Isotónica: </a:t>
          </a:r>
          <a:r>
            <a:rPr lang="es-CO" sz="1800" i="1" kern="1200" dirty="0">
              <a:latin typeface="Arial Narrow" pitchFamily="34" charset="0"/>
            </a:rPr>
            <a:t>Soluciones     con concentración de solutos similar al plasma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800" kern="1200" dirty="0">
            <a:latin typeface="Arial Narrow" pitchFamily="34" charset="0"/>
          </a:endParaRPr>
        </a:p>
      </dsp:txBody>
      <dsp:txXfrm rot="10800000">
        <a:off x="7091474" y="1795070"/>
        <a:ext cx="2734727" cy="3910689"/>
      </dsp:txXfrm>
    </dsp:sp>
    <dsp:sp modelId="{4B4064B8-468A-4602-A723-6DA5429A1B39}">
      <dsp:nvSpPr>
        <dsp:cNvPr id="0" name=""/>
        <dsp:cNvSpPr/>
      </dsp:nvSpPr>
      <dsp:spPr>
        <a:xfrm>
          <a:off x="4263221" y="331009"/>
          <a:ext cx="1429397" cy="13144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678285-44AA-49F9-8805-CA9F79338393}">
      <dsp:nvSpPr>
        <dsp:cNvPr id="0" name=""/>
        <dsp:cNvSpPr/>
      </dsp:nvSpPr>
      <dsp:spPr>
        <a:xfrm rot="10800000">
          <a:off x="4270727" y="1881804"/>
          <a:ext cx="2043738" cy="376631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i="1" kern="1200" dirty="0">
              <a:latin typeface="Arial Narrow" pitchFamily="34" charset="0"/>
            </a:rPr>
            <a:t>Pequeño volumen. ( 50, 100,250)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800" i="1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i="1" kern="1200" dirty="0">
              <a:latin typeface="Arial Narrow" pitchFamily="34" charset="0"/>
            </a:rPr>
            <a:t>Gran volumen.  (500.1000)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800" kern="1200" dirty="0">
            <a:latin typeface="Arial Narrow" pitchFamily="34" charset="0"/>
          </a:endParaRPr>
        </a:p>
      </dsp:txBody>
      <dsp:txXfrm rot="10800000">
        <a:off x="4333579" y="1881804"/>
        <a:ext cx="1918034" cy="3703466"/>
      </dsp:txXfrm>
    </dsp:sp>
    <dsp:sp modelId="{DBC39B77-C9AF-4EE2-8261-02D16CE1ED29}">
      <dsp:nvSpPr>
        <dsp:cNvPr id="0" name=""/>
        <dsp:cNvSpPr/>
      </dsp:nvSpPr>
      <dsp:spPr>
        <a:xfrm>
          <a:off x="6895729" y="253016"/>
          <a:ext cx="1458598" cy="13239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845EDE-DD88-4BF3-A51E-D23621661039}">
      <dsp:nvSpPr>
        <dsp:cNvPr id="0" name=""/>
        <dsp:cNvSpPr/>
      </dsp:nvSpPr>
      <dsp:spPr>
        <a:xfrm rot="10800000">
          <a:off x="145371" y="1901727"/>
          <a:ext cx="3772003" cy="387067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b="1" i="1" kern="1200" dirty="0">
              <a:latin typeface="Arial Narrow" pitchFamily="34" charset="0"/>
            </a:rPr>
            <a:t>Cristaloides:</a:t>
          </a:r>
          <a:r>
            <a:rPr lang="es-CO" sz="1800" i="1" kern="1200" dirty="0">
              <a:latin typeface="Arial Narrow" pitchFamily="34" charset="0"/>
            </a:rPr>
            <a:t> soluciones que contienen agua, electrolitos , y/o azucares en diferentes proporciones y pueden ser hipotónicas hipertónicas o isotónicas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800" i="1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b="1" i="0" kern="1200" dirty="0">
              <a:latin typeface="Arial Narrow" pitchFamily="34" charset="0"/>
            </a:rPr>
            <a:t>Coloides: </a:t>
          </a:r>
          <a:r>
            <a:rPr lang="es-CO" sz="1800" i="0" kern="1200" dirty="0">
              <a:latin typeface="Arial Narrow" pitchFamily="34" charset="0"/>
            </a:rPr>
            <a:t>Contienen partículas de suspensión de alto peso, no atraviesan las membranas capilares, por lo cual son capaces de aumentar la presión osmótica, producen efectos hemodinámicos mas rápidos </a:t>
          </a:r>
        </a:p>
      </dsp:txBody>
      <dsp:txXfrm rot="10800000">
        <a:off x="261373" y="1901727"/>
        <a:ext cx="3539999" cy="3754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A385B-4276-4BF6-80AA-F91CFF69B3C9}">
      <dsp:nvSpPr>
        <dsp:cNvPr id="0" name=""/>
        <dsp:cNvSpPr/>
      </dsp:nvSpPr>
      <dsp:spPr>
        <a:xfrm>
          <a:off x="1964216" y="-2423"/>
          <a:ext cx="3899812" cy="207177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V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volumen en mililitros  </a:t>
          </a:r>
          <a:endParaRPr lang="es-CO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39169" y="1033466"/>
        <a:ext cx="1949906" cy="1035889"/>
      </dsp:txXfrm>
    </dsp:sp>
    <dsp:sp modelId="{FE2704BA-F023-471C-8041-F1BAF6A5EAE2}">
      <dsp:nvSpPr>
        <dsp:cNvPr id="0" name=""/>
        <dsp:cNvSpPr/>
      </dsp:nvSpPr>
      <dsp:spPr>
        <a:xfrm>
          <a:off x="0" y="2056840"/>
          <a:ext cx="4078088" cy="2081474"/>
        </a:xfrm>
        <a:prstGeom prst="triangle">
          <a:avLst/>
        </a:prstGeom>
        <a:solidFill>
          <a:schemeClr val="accent4">
            <a:hueOff val="-329805"/>
            <a:satOff val="-1897"/>
            <a:lumOff val="-15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Goteo por minuto </a:t>
          </a:r>
          <a:endParaRPr lang="es-CO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019522" y="3097577"/>
        <a:ext cx="2039044" cy="1040737"/>
      </dsp:txXfrm>
    </dsp:sp>
    <dsp:sp modelId="{654C08BD-8DD0-4D5B-A1AB-668570CEC58F}">
      <dsp:nvSpPr>
        <dsp:cNvPr id="0" name=""/>
        <dsp:cNvSpPr/>
      </dsp:nvSpPr>
      <dsp:spPr>
        <a:xfrm rot="10800000">
          <a:off x="2059124" y="2071778"/>
          <a:ext cx="3777950" cy="2071778"/>
        </a:xfrm>
        <a:prstGeom prst="triangle">
          <a:avLst/>
        </a:prstGeom>
        <a:solidFill>
          <a:schemeClr val="accent4">
            <a:hueOff val="-659609"/>
            <a:satOff val="-3793"/>
            <a:lumOff val="-30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Constante</a:t>
          </a:r>
          <a:endParaRPr lang="es-CO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10800000">
        <a:off x="3003611" y="2071778"/>
        <a:ext cx="1888975" cy="1035889"/>
      </dsp:txXfrm>
    </dsp:sp>
    <dsp:sp modelId="{D6C3372F-C68F-4497-BCEF-FC6A31250CA4}">
      <dsp:nvSpPr>
        <dsp:cNvPr id="0" name=""/>
        <dsp:cNvSpPr/>
      </dsp:nvSpPr>
      <dsp:spPr>
        <a:xfrm>
          <a:off x="3897087" y="2028726"/>
          <a:ext cx="3920136" cy="2071778"/>
        </a:xfrm>
        <a:prstGeom prst="triangle">
          <a:avLst/>
        </a:prstGeom>
        <a:solidFill>
          <a:schemeClr val="accent4">
            <a:hueOff val="-989414"/>
            <a:satOff val="-5690"/>
            <a:lumOff val="-45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T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Tiempo en horas </a:t>
          </a:r>
          <a:endParaRPr lang="es-CO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7121" y="3064615"/>
        <a:ext cx="1960068" cy="10358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A385B-4276-4BF6-80AA-F91CFF69B3C9}">
      <dsp:nvSpPr>
        <dsp:cNvPr id="0" name=""/>
        <dsp:cNvSpPr/>
      </dsp:nvSpPr>
      <dsp:spPr>
        <a:xfrm>
          <a:off x="1167136" y="-8876"/>
          <a:ext cx="2463891" cy="2583653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>
              <a:solidFill>
                <a:schemeClr val="tx1"/>
              </a:solidFill>
            </a:rPr>
            <a:t>V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</a:rPr>
            <a:t>Volumen en ml. 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1783109" y="1282951"/>
        <a:ext cx="1231945" cy="1291826"/>
      </dsp:txXfrm>
    </dsp:sp>
    <dsp:sp modelId="{FE2704BA-F023-471C-8041-F1BAF6A5EAE2}">
      <dsp:nvSpPr>
        <dsp:cNvPr id="0" name=""/>
        <dsp:cNvSpPr/>
      </dsp:nvSpPr>
      <dsp:spPr>
        <a:xfrm>
          <a:off x="0" y="2398036"/>
          <a:ext cx="2542316" cy="2727683"/>
        </a:xfrm>
        <a:prstGeom prst="triangle">
          <a:avLst/>
        </a:prstGeom>
        <a:gradFill rotWithShape="0">
          <a:gsLst>
            <a:gs pos="0">
              <a:schemeClr val="accent3">
                <a:hueOff val="-1143260"/>
                <a:satOff val="6956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1143260"/>
                <a:satOff val="6956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1143260"/>
                <a:satOff val="6956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>
              <a:solidFill>
                <a:schemeClr val="tx1"/>
              </a:solidFill>
            </a:rPr>
            <a:t>G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</a:rPr>
            <a:t>(Goteo)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635579" y="3761878"/>
        <a:ext cx="1271158" cy="1363841"/>
      </dsp:txXfrm>
    </dsp:sp>
    <dsp:sp modelId="{654C08BD-8DD0-4D5B-A1AB-668570CEC58F}">
      <dsp:nvSpPr>
        <dsp:cNvPr id="0" name=""/>
        <dsp:cNvSpPr/>
      </dsp:nvSpPr>
      <dsp:spPr>
        <a:xfrm rot="10800000">
          <a:off x="1248727" y="2534047"/>
          <a:ext cx="2367133" cy="2565082"/>
        </a:xfrm>
        <a:prstGeom prst="triangle">
          <a:avLst/>
        </a:prstGeom>
        <a:gradFill rotWithShape="0">
          <a:gsLst>
            <a:gs pos="0">
              <a:schemeClr val="accent3">
                <a:hueOff val="-2286521"/>
                <a:satOff val="13913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2286521"/>
                <a:satOff val="13913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2286521"/>
                <a:satOff val="13913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b="1" i="1" kern="1200">
              <a:solidFill>
                <a:schemeClr val="tx1"/>
              </a:solidFill>
            </a:rPr>
            <a:t>3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</a:rPr>
            <a:t>(Constante</a:t>
          </a:r>
          <a:r>
            <a:rPr lang="es-CO" sz="1400" b="1" kern="1200">
              <a:solidFill>
                <a:schemeClr val="tx1"/>
              </a:solidFill>
            </a:rPr>
            <a:t>)</a:t>
          </a:r>
          <a:endParaRPr lang="es-CO" sz="1400" b="1" kern="1200" dirty="0">
            <a:solidFill>
              <a:schemeClr val="tx1"/>
            </a:solidFill>
          </a:endParaRPr>
        </a:p>
      </dsp:txBody>
      <dsp:txXfrm rot="10800000">
        <a:off x="1840510" y="2534047"/>
        <a:ext cx="1183567" cy="1282541"/>
      </dsp:txXfrm>
    </dsp:sp>
    <dsp:sp modelId="{D6C3372F-C68F-4497-BCEF-FC6A31250CA4}">
      <dsp:nvSpPr>
        <dsp:cNvPr id="0" name=""/>
        <dsp:cNvSpPr/>
      </dsp:nvSpPr>
      <dsp:spPr>
        <a:xfrm>
          <a:off x="2377807" y="2491748"/>
          <a:ext cx="2498290" cy="2619871"/>
        </a:xfrm>
        <a:prstGeom prst="triangle">
          <a:avLst/>
        </a:prstGeom>
        <a:gradFill rotWithShape="0">
          <a:gsLst>
            <a:gs pos="0">
              <a:schemeClr val="accent3">
                <a:hueOff val="-3429781"/>
                <a:satOff val="20869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3429781"/>
                <a:satOff val="20869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3429781"/>
                <a:satOff val="20869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>
              <a:solidFill>
                <a:schemeClr val="tx1"/>
              </a:solidFill>
            </a:rPr>
            <a:t>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</a:rPr>
            <a:t>Tiempo en hora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3002380" y="3801684"/>
        <a:ext cx="1249145" cy="1309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A385B-4276-4BF6-80AA-F91CFF69B3C9}">
      <dsp:nvSpPr>
        <dsp:cNvPr id="0" name=""/>
        <dsp:cNvSpPr/>
      </dsp:nvSpPr>
      <dsp:spPr>
        <a:xfrm>
          <a:off x="1937499" y="-30852"/>
          <a:ext cx="2307898" cy="2093393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</a:rPr>
            <a:t>V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</a:rPr>
            <a:t>Volumen en ml. </a:t>
          </a:r>
        </a:p>
      </dsp:txBody>
      <dsp:txXfrm>
        <a:off x="2514474" y="1015845"/>
        <a:ext cx="1153949" cy="1046696"/>
      </dsp:txXfrm>
    </dsp:sp>
    <dsp:sp modelId="{FE2704BA-F023-471C-8041-F1BAF6A5EAE2}">
      <dsp:nvSpPr>
        <dsp:cNvPr id="0" name=""/>
        <dsp:cNvSpPr/>
      </dsp:nvSpPr>
      <dsp:spPr>
        <a:xfrm>
          <a:off x="583290" y="2064624"/>
          <a:ext cx="2657271" cy="2210093"/>
        </a:xfrm>
        <a:prstGeom prst="triangle">
          <a:avLst/>
        </a:prstGeom>
        <a:gradFill rotWithShape="0">
          <a:gsLst>
            <a:gs pos="0">
              <a:schemeClr val="accent3">
                <a:hueOff val="-1143260"/>
                <a:satOff val="6956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1143260"/>
                <a:satOff val="6956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1143260"/>
                <a:satOff val="6956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chemeClr val="tx1"/>
              </a:solidFill>
            </a:rPr>
            <a:t>G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tx1"/>
              </a:solidFill>
            </a:rPr>
            <a:t>(Goteo)</a:t>
          </a:r>
        </a:p>
      </dsp:txBody>
      <dsp:txXfrm>
        <a:off x="1247608" y="3169671"/>
        <a:ext cx="1328635" cy="1105046"/>
      </dsp:txXfrm>
    </dsp:sp>
    <dsp:sp modelId="{654C08BD-8DD0-4D5B-A1AB-668570CEC58F}">
      <dsp:nvSpPr>
        <dsp:cNvPr id="0" name=""/>
        <dsp:cNvSpPr/>
      </dsp:nvSpPr>
      <dsp:spPr>
        <a:xfrm rot="10800000">
          <a:off x="1910387" y="2026558"/>
          <a:ext cx="2412864" cy="2253289"/>
        </a:xfrm>
        <a:prstGeom prst="triangle">
          <a:avLst/>
        </a:prstGeom>
        <a:gradFill rotWithShape="0">
          <a:gsLst>
            <a:gs pos="0">
              <a:schemeClr val="accent3">
                <a:hueOff val="-2286521"/>
                <a:satOff val="13913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2286521"/>
                <a:satOff val="13913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2286521"/>
                <a:satOff val="13913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b="1" i="1" kern="1200" dirty="0">
              <a:solidFill>
                <a:schemeClr val="tx1"/>
              </a:solidFill>
            </a:rPr>
            <a:t>1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tx1"/>
              </a:solidFill>
            </a:rPr>
            <a:t>(Constante</a:t>
          </a:r>
          <a:r>
            <a:rPr lang="es-CO" sz="1400" b="1" kern="1200" dirty="0">
              <a:solidFill>
                <a:schemeClr val="tx1"/>
              </a:solidFill>
            </a:rPr>
            <a:t>)</a:t>
          </a:r>
        </a:p>
      </dsp:txBody>
      <dsp:txXfrm rot="10800000">
        <a:off x="2513603" y="2026558"/>
        <a:ext cx="1206432" cy="1126644"/>
      </dsp:txXfrm>
    </dsp:sp>
    <dsp:sp modelId="{D6C3372F-C68F-4497-BCEF-FC6A31250CA4}">
      <dsp:nvSpPr>
        <dsp:cNvPr id="0" name=""/>
        <dsp:cNvSpPr/>
      </dsp:nvSpPr>
      <dsp:spPr>
        <a:xfrm>
          <a:off x="3106431" y="1985061"/>
          <a:ext cx="2244226" cy="2304735"/>
        </a:xfrm>
        <a:prstGeom prst="triangle">
          <a:avLst/>
        </a:prstGeom>
        <a:gradFill rotWithShape="0">
          <a:gsLst>
            <a:gs pos="0">
              <a:schemeClr val="accent3">
                <a:hueOff val="-3429781"/>
                <a:satOff val="20869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3429781"/>
                <a:satOff val="20869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3429781"/>
                <a:satOff val="20869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chemeClr val="tx1"/>
              </a:solidFill>
            </a:rPr>
            <a:t>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tx1"/>
              </a:solidFill>
            </a:rPr>
            <a:t>Tiempo en hora</a:t>
          </a:r>
        </a:p>
      </dsp:txBody>
      <dsp:txXfrm>
        <a:off x="3667488" y="3137429"/>
        <a:ext cx="1122113" cy="11523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A385B-4276-4BF6-80AA-F91CFF69B3C9}">
      <dsp:nvSpPr>
        <dsp:cNvPr id="0" name=""/>
        <dsp:cNvSpPr/>
      </dsp:nvSpPr>
      <dsp:spPr>
        <a:xfrm>
          <a:off x="1167136" y="-8876"/>
          <a:ext cx="2463891" cy="2583653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>
              <a:solidFill>
                <a:schemeClr val="tx1"/>
              </a:solidFill>
            </a:rPr>
            <a:t>V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</a:rPr>
            <a:t>Volumen en ml. 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1783109" y="1282951"/>
        <a:ext cx="1231945" cy="1291826"/>
      </dsp:txXfrm>
    </dsp:sp>
    <dsp:sp modelId="{FE2704BA-F023-471C-8041-F1BAF6A5EAE2}">
      <dsp:nvSpPr>
        <dsp:cNvPr id="0" name=""/>
        <dsp:cNvSpPr/>
      </dsp:nvSpPr>
      <dsp:spPr>
        <a:xfrm>
          <a:off x="0" y="2398036"/>
          <a:ext cx="2542316" cy="2727683"/>
        </a:xfrm>
        <a:prstGeom prst="triangle">
          <a:avLst/>
        </a:prstGeom>
        <a:gradFill rotWithShape="0">
          <a:gsLst>
            <a:gs pos="0">
              <a:schemeClr val="accent3">
                <a:hueOff val="-1143260"/>
                <a:satOff val="6956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1143260"/>
                <a:satOff val="6956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1143260"/>
                <a:satOff val="6956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chemeClr val="tx1"/>
              </a:solidFill>
            </a:rPr>
            <a:t>G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tx1"/>
              </a:solidFill>
            </a:rPr>
            <a:t>(Goteo)</a:t>
          </a:r>
        </a:p>
      </dsp:txBody>
      <dsp:txXfrm>
        <a:off x="635579" y="3761878"/>
        <a:ext cx="1271158" cy="1363841"/>
      </dsp:txXfrm>
    </dsp:sp>
    <dsp:sp modelId="{654C08BD-8DD0-4D5B-A1AB-668570CEC58F}">
      <dsp:nvSpPr>
        <dsp:cNvPr id="0" name=""/>
        <dsp:cNvSpPr/>
      </dsp:nvSpPr>
      <dsp:spPr>
        <a:xfrm rot="10800000">
          <a:off x="1248727" y="2534047"/>
          <a:ext cx="2367133" cy="2565082"/>
        </a:xfrm>
        <a:prstGeom prst="triangle">
          <a:avLst/>
        </a:prstGeom>
        <a:gradFill rotWithShape="0">
          <a:gsLst>
            <a:gs pos="0">
              <a:schemeClr val="accent3">
                <a:hueOff val="-2286521"/>
                <a:satOff val="13913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2286521"/>
                <a:satOff val="13913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2286521"/>
                <a:satOff val="13913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b="1" i="1" kern="1200">
              <a:solidFill>
                <a:schemeClr val="tx1"/>
              </a:solidFill>
            </a:rPr>
            <a:t>1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</a:rPr>
            <a:t>(Constante</a:t>
          </a:r>
          <a:r>
            <a:rPr lang="es-CO" sz="1400" b="1" kern="1200">
              <a:solidFill>
                <a:schemeClr val="tx1"/>
              </a:solidFill>
            </a:rPr>
            <a:t>)</a:t>
          </a:r>
          <a:endParaRPr lang="es-CO" sz="1400" b="1" kern="1200" dirty="0">
            <a:solidFill>
              <a:schemeClr val="tx1"/>
            </a:solidFill>
          </a:endParaRPr>
        </a:p>
      </dsp:txBody>
      <dsp:txXfrm rot="10800000">
        <a:off x="1840510" y="2534047"/>
        <a:ext cx="1183567" cy="1282541"/>
      </dsp:txXfrm>
    </dsp:sp>
    <dsp:sp modelId="{D6C3372F-C68F-4497-BCEF-FC6A31250CA4}">
      <dsp:nvSpPr>
        <dsp:cNvPr id="0" name=""/>
        <dsp:cNvSpPr/>
      </dsp:nvSpPr>
      <dsp:spPr>
        <a:xfrm>
          <a:off x="2293658" y="2454144"/>
          <a:ext cx="2498290" cy="2695078"/>
        </a:xfrm>
        <a:prstGeom prst="triangle">
          <a:avLst/>
        </a:prstGeom>
        <a:gradFill rotWithShape="0">
          <a:gsLst>
            <a:gs pos="0">
              <a:schemeClr val="accent3">
                <a:hueOff val="-3429781"/>
                <a:satOff val="20869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3429781"/>
                <a:satOff val="20869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3429781"/>
                <a:satOff val="20869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chemeClr val="tx1"/>
              </a:solidFill>
            </a:rPr>
            <a:t>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tx1"/>
              </a:solidFill>
            </a:rPr>
            <a:t>Tiempo en hora</a:t>
          </a:r>
        </a:p>
      </dsp:txBody>
      <dsp:txXfrm>
        <a:off x="2918231" y="3801683"/>
        <a:ext cx="1249145" cy="13475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A385B-4276-4BF6-80AA-F91CFF69B3C9}">
      <dsp:nvSpPr>
        <dsp:cNvPr id="0" name=""/>
        <dsp:cNvSpPr/>
      </dsp:nvSpPr>
      <dsp:spPr>
        <a:xfrm>
          <a:off x="1952501" y="-2574"/>
          <a:ext cx="4142596" cy="220075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V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volumen en mililitros  </a:t>
          </a:r>
          <a:endParaRPr lang="es-CO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88150" y="1097805"/>
        <a:ext cx="2071298" cy="1100379"/>
      </dsp:txXfrm>
    </dsp:sp>
    <dsp:sp modelId="{FE2704BA-F023-471C-8041-F1BAF6A5EAE2}">
      <dsp:nvSpPr>
        <dsp:cNvPr id="0" name=""/>
        <dsp:cNvSpPr/>
      </dsp:nvSpPr>
      <dsp:spPr>
        <a:xfrm>
          <a:off x="0" y="2043755"/>
          <a:ext cx="4331972" cy="2211057"/>
        </a:xfrm>
        <a:prstGeom prst="triangle">
          <a:avLst/>
        </a:prstGeom>
        <a:solidFill>
          <a:schemeClr val="accent4">
            <a:hueOff val="-329805"/>
            <a:satOff val="-1897"/>
            <a:lumOff val="-15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Goteo por minuto </a:t>
          </a:r>
          <a:endParaRPr lang="es-CO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082993" y="3149284"/>
        <a:ext cx="2165986" cy="1105528"/>
      </dsp:txXfrm>
    </dsp:sp>
    <dsp:sp modelId="{654C08BD-8DD0-4D5B-A1AB-668570CEC58F}">
      <dsp:nvSpPr>
        <dsp:cNvPr id="0" name=""/>
        <dsp:cNvSpPr/>
      </dsp:nvSpPr>
      <dsp:spPr>
        <a:xfrm rot="10800000">
          <a:off x="2132897" y="2198183"/>
          <a:ext cx="4013148" cy="2200758"/>
        </a:xfrm>
        <a:prstGeom prst="triangle">
          <a:avLst/>
        </a:prstGeom>
        <a:solidFill>
          <a:schemeClr val="accent4">
            <a:hueOff val="-659609"/>
            <a:satOff val="-3793"/>
            <a:lumOff val="-30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Constante</a:t>
          </a:r>
          <a:endParaRPr lang="es-CO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10800000">
        <a:off x="3136184" y="2198183"/>
        <a:ext cx="2006574" cy="1100379"/>
      </dsp:txXfrm>
    </dsp:sp>
    <dsp:sp modelId="{D6C3372F-C68F-4497-BCEF-FC6A31250CA4}">
      <dsp:nvSpPr>
        <dsp:cNvPr id="0" name=""/>
        <dsp:cNvSpPr/>
      </dsp:nvSpPr>
      <dsp:spPr>
        <a:xfrm>
          <a:off x="4030863" y="2176527"/>
          <a:ext cx="4164186" cy="2200758"/>
        </a:xfrm>
        <a:prstGeom prst="triangle">
          <a:avLst/>
        </a:prstGeom>
        <a:solidFill>
          <a:schemeClr val="accent4">
            <a:hueOff val="-989414"/>
            <a:satOff val="-5690"/>
            <a:lumOff val="-45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T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Tiempo en horas </a:t>
          </a:r>
          <a:endParaRPr lang="es-CO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71910" y="3276906"/>
        <a:ext cx="2082093" cy="11003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A385B-4276-4BF6-80AA-F91CFF69B3C9}">
      <dsp:nvSpPr>
        <dsp:cNvPr id="0" name=""/>
        <dsp:cNvSpPr/>
      </dsp:nvSpPr>
      <dsp:spPr>
        <a:xfrm>
          <a:off x="2013407" y="-2454"/>
          <a:ext cx="3801568" cy="209774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V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volumen en mililitros  </a:t>
          </a:r>
          <a:endParaRPr lang="es-CO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63799" y="1046417"/>
        <a:ext cx="1900784" cy="1048870"/>
      </dsp:txXfrm>
    </dsp:sp>
    <dsp:sp modelId="{FE2704BA-F023-471C-8041-F1BAF6A5EAE2}">
      <dsp:nvSpPr>
        <dsp:cNvPr id="0" name=""/>
        <dsp:cNvSpPr/>
      </dsp:nvSpPr>
      <dsp:spPr>
        <a:xfrm>
          <a:off x="0" y="2082616"/>
          <a:ext cx="4129193" cy="2107558"/>
        </a:xfrm>
        <a:prstGeom prst="triangle">
          <a:avLst/>
        </a:prstGeom>
        <a:solidFill>
          <a:schemeClr val="accent4">
            <a:hueOff val="-329805"/>
            <a:satOff val="-1897"/>
            <a:lumOff val="-15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Goteo por minuto </a:t>
          </a:r>
          <a:endParaRPr lang="es-CO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032298" y="3136395"/>
        <a:ext cx="2064597" cy="1053779"/>
      </dsp:txXfrm>
    </dsp:sp>
    <dsp:sp modelId="{654C08BD-8DD0-4D5B-A1AB-668570CEC58F}">
      <dsp:nvSpPr>
        <dsp:cNvPr id="0" name=""/>
        <dsp:cNvSpPr/>
      </dsp:nvSpPr>
      <dsp:spPr>
        <a:xfrm rot="10800000">
          <a:off x="2035948" y="2095286"/>
          <a:ext cx="3825293" cy="2097741"/>
        </a:xfrm>
        <a:prstGeom prst="triangle">
          <a:avLst/>
        </a:prstGeom>
        <a:solidFill>
          <a:schemeClr val="accent4">
            <a:hueOff val="-659609"/>
            <a:satOff val="-3793"/>
            <a:lumOff val="-30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Constante</a:t>
          </a:r>
          <a:endParaRPr lang="es-CO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10800000">
        <a:off x="2992271" y="2095286"/>
        <a:ext cx="1912647" cy="1048870"/>
      </dsp:txXfrm>
    </dsp:sp>
    <dsp:sp modelId="{D6C3372F-C68F-4497-BCEF-FC6A31250CA4}">
      <dsp:nvSpPr>
        <dsp:cNvPr id="0" name=""/>
        <dsp:cNvSpPr/>
      </dsp:nvSpPr>
      <dsp:spPr>
        <a:xfrm>
          <a:off x="3847962" y="2054149"/>
          <a:ext cx="3969261" cy="2097741"/>
        </a:xfrm>
        <a:prstGeom prst="triangle">
          <a:avLst/>
        </a:prstGeom>
        <a:solidFill>
          <a:schemeClr val="accent4">
            <a:hueOff val="-989414"/>
            <a:satOff val="-5690"/>
            <a:lumOff val="-45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T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chemeClr val="tx1"/>
              </a:solidFill>
              <a:latin typeface="Arial Narrow" panose="020B0606020202030204" pitchFamily="34" charset="0"/>
            </a:rPr>
            <a:t>Tiempo en horas </a:t>
          </a:r>
          <a:endParaRPr lang="es-CO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40277" y="3103020"/>
        <a:ext cx="1984631" cy="1048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0.05742</cdr:x>
      <cdr:y>0.09798</cdr:y>
    </cdr:from>
    <cdr:to>
      <cdr:x>0.33885</cdr:x>
      <cdr:y>0.21728</cdr:y>
    </cdr:to>
    <cdr:sp macro="" textlink="">
      <cdr:nvSpPr>
        <cdr:cNvPr id="2" name="1 Rectángulo redondeado"/>
        <cdr:cNvSpPr/>
      </cdr:nvSpPr>
      <cdr:spPr>
        <a:xfrm xmlns:a="http://schemas.openxmlformats.org/drawingml/2006/main">
          <a:off x="413855" y="576480"/>
          <a:ext cx="2028579" cy="70191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CO" sz="1600" b="1" dirty="0">
              <a:solidFill>
                <a:schemeClr val="tx1"/>
              </a:solidFill>
            </a:rPr>
            <a:t>Liquido  Extracelular </a:t>
          </a:r>
        </a:p>
        <a:p xmlns:a="http://schemas.openxmlformats.org/drawingml/2006/main">
          <a:pPr algn="ctr"/>
          <a:r>
            <a:rPr lang="es-CO" sz="1600" b="1" dirty="0">
              <a:solidFill>
                <a:schemeClr val="tx1"/>
              </a:solidFill>
            </a:rPr>
            <a:t>20%</a:t>
          </a:r>
        </a:p>
      </cdr:txBody>
    </cdr:sp>
  </cdr:relSizeAnchor>
  <cdr:relSizeAnchor xmlns:cdr="http://schemas.openxmlformats.org/drawingml/2006/chartDrawing">
    <cdr:from>
      <cdr:x>0.52997</cdr:x>
      <cdr:y>0.56292</cdr:y>
    </cdr:from>
    <cdr:to>
      <cdr:x>0.81563</cdr:x>
      <cdr:y>0.69131</cdr:y>
    </cdr:to>
    <cdr:sp macro="" textlink="">
      <cdr:nvSpPr>
        <cdr:cNvPr id="5" name="1 Rectángulo redondeado">
          <a:extLst xmlns:a="http://schemas.openxmlformats.org/drawingml/2006/main">
            <a:ext uri="{FF2B5EF4-FFF2-40B4-BE49-F238E27FC236}">
              <a16:creationId xmlns:a16="http://schemas.microsoft.com/office/drawing/2014/main" id="{163BCDF2-F29B-418C-AD4D-6701E40BA895}"/>
            </a:ext>
          </a:extLst>
        </cdr:cNvPr>
        <cdr:cNvSpPr/>
      </cdr:nvSpPr>
      <cdr:spPr>
        <a:xfrm xmlns:a="http://schemas.openxmlformats.org/drawingml/2006/main">
          <a:off x="3820114" y="3311983"/>
          <a:ext cx="2059040" cy="755371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600" b="1" dirty="0">
              <a:solidFill>
                <a:schemeClr val="tx1"/>
              </a:solidFill>
            </a:rPr>
            <a:t>Liquido  Intracelular</a:t>
          </a:r>
        </a:p>
        <a:p xmlns:a="http://schemas.openxmlformats.org/drawingml/2006/main">
          <a:pPr algn="ctr"/>
          <a:r>
            <a:rPr lang="es-CO" sz="1600" b="1" dirty="0">
              <a:solidFill>
                <a:schemeClr val="tx1"/>
              </a:solidFill>
            </a:rPr>
            <a:t>50% </a:t>
          </a:r>
        </a:p>
      </cdr:txBody>
    </cdr:sp>
  </cdr:relSizeAnchor>
  <cdr:relSizeAnchor xmlns:cdr="http://schemas.openxmlformats.org/drawingml/2006/chartDrawing">
    <cdr:from>
      <cdr:x>0.37499</cdr:x>
      <cdr:y>0.13465</cdr:y>
    </cdr:from>
    <cdr:to>
      <cdr:x>0.5</cdr:x>
      <cdr:y>0.24081</cdr:y>
    </cdr:to>
    <cdr:sp macro="" textlink="">
      <cdr:nvSpPr>
        <cdr:cNvPr id="6" name="1 Rectángulo redondeado">
          <a:extLst xmlns:a="http://schemas.openxmlformats.org/drawingml/2006/main">
            <a:ext uri="{FF2B5EF4-FFF2-40B4-BE49-F238E27FC236}">
              <a16:creationId xmlns:a16="http://schemas.microsoft.com/office/drawing/2014/main" id="{45853985-4D54-4CB2-8589-8D83BFBDF19E}"/>
            </a:ext>
          </a:extLst>
        </cdr:cNvPr>
        <cdr:cNvSpPr/>
      </cdr:nvSpPr>
      <cdr:spPr>
        <a:xfrm xmlns:a="http://schemas.openxmlformats.org/drawingml/2006/main">
          <a:off x="2702995" y="792219"/>
          <a:ext cx="901062" cy="62463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600" b="1" dirty="0">
              <a:solidFill>
                <a:schemeClr val="tx1"/>
              </a:solidFill>
            </a:rPr>
            <a:t>Plasma 5% </a:t>
          </a:r>
        </a:p>
      </cdr:txBody>
    </cdr:sp>
  </cdr:relSizeAnchor>
  <cdr:relSizeAnchor xmlns:cdr="http://schemas.openxmlformats.org/drawingml/2006/chartDrawing">
    <cdr:from>
      <cdr:x>0.17662</cdr:x>
      <cdr:y>0.4369</cdr:y>
    </cdr:from>
    <cdr:to>
      <cdr:x>0.42452</cdr:x>
      <cdr:y>0.54273</cdr:y>
    </cdr:to>
    <cdr:sp macro="" textlink="">
      <cdr:nvSpPr>
        <cdr:cNvPr id="7" name="1 Rectángulo redondeado">
          <a:extLst xmlns:a="http://schemas.openxmlformats.org/drawingml/2006/main">
            <a:ext uri="{FF2B5EF4-FFF2-40B4-BE49-F238E27FC236}">
              <a16:creationId xmlns:a16="http://schemas.microsoft.com/office/drawing/2014/main" id="{45853985-4D54-4CB2-8589-8D83BFBDF19E}"/>
            </a:ext>
          </a:extLst>
        </cdr:cNvPr>
        <cdr:cNvSpPr/>
      </cdr:nvSpPr>
      <cdr:spPr>
        <a:xfrm xmlns:a="http://schemas.openxmlformats.org/drawingml/2006/main">
          <a:off x="1273118" y="2570548"/>
          <a:ext cx="1786898" cy="62265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600" b="1" dirty="0">
              <a:solidFill>
                <a:schemeClr val="tx1"/>
              </a:solidFill>
            </a:rPr>
            <a:t>Liquido Intersticial</a:t>
          </a:r>
        </a:p>
        <a:p xmlns:a="http://schemas.openxmlformats.org/drawingml/2006/main">
          <a:pPr algn="ctr"/>
          <a:r>
            <a:rPr lang="es-CO" sz="1600" b="1" dirty="0">
              <a:solidFill>
                <a:schemeClr val="tx1"/>
              </a:solidFill>
            </a:rPr>
            <a:t>15%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1E4803A-F094-445E-B67E-6F35E2354F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394D89-6AFD-48CE-B04D-C53C978259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2F5A8-32D7-4FF4-867C-7C2C1A93857A}" type="datetimeFigureOut">
              <a:rPr lang="es-MX" smtClean="0"/>
              <a:t>20/04/2019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85CC16-1387-4FA3-8CB8-FCB95F4E17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E33B2C-F243-416B-9B18-13D407F63B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BC188-72A1-423C-BE83-76C503CFC2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99310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0509C-BF31-479C-9285-D367279734FC}" type="datetimeFigureOut">
              <a:rPr lang="es-CO" smtClean="0"/>
              <a:t>20/04/2019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571DC-B985-4B8D-AF13-8E89C9594C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68866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571DC-B985-4B8D-AF13-8E89C9594CDB}" type="slidenum">
              <a:rPr lang="es-CO" smtClean="0"/>
              <a:t>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6CED3-773B-4C92-8987-8ED67CBF75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3096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BECCF-8057-4840-A87B-1CF06735E53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61826-4DD8-4227-9F22-11E04C5F93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4196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571DC-B985-4B8D-AF13-8E89C9594CDB}" type="slidenum">
              <a:rPr lang="es-CO" smtClean="0"/>
              <a:t>61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BF5222-9EB6-4787-8237-A58255804C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48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571DC-B985-4B8D-AF13-8E89C9594CDB}" type="slidenum">
              <a:rPr lang="es-CO" smtClean="0"/>
              <a:t>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07D156-E54B-4A85-86D4-903C9CA53D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659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BECCF-8057-4840-A87B-1CF06735E53A}" type="slidenum">
              <a:rPr lang="es-CO" smtClean="0"/>
              <a:t>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6CD2EC-ACA4-40E1-9FC3-1E5276D7EF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524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571DC-B985-4B8D-AF13-8E89C9594CDB}" type="slidenum">
              <a:rPr lang="es-CO" smtClean="0"/>
              <a:t>11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596399-50C3-4E87-AD92-FADCC6C8CE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051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571DC-B985-4B8D-AF13-8E89C9594CDB}" type="slidenum">
              <a:rPr lang="es-CO" smtClean="0"/>
              <a:t>46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CD9BF1-E356-46DD-A13F-782B20C1B4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872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571DC-B985-4B8D-AF13-8E89C9594CDB}" type="slidenum">
              <a:rPr lang="es-CO" smtClean="0"/>
              <a:t>50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2F20C6-E5C6-4467-915C-89CD029445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8269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571DC-B985-4B8D-AF13-8E89C9594CDB}" type="slidenum">
              <a:rPr lang="es-CO" smtClean="0"/>
              <a:t>51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4928E9-4C8E-4909-B1A5-BEA6F298F3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7257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571DC-B985-4B8D-AF13-8E89C9594CDB}" type="slidenum">
              <a:rPr lang="es-CO" smtClean="0"/>
              <a:t>52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09054F-841F-444F-AAFF-5C0254D7D4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418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571DC-B985-4B8D-AF13-8E89C9594CDB}" type="slidenum">
              <a:rPr lang="es-CO" smtClean="0"/>
              <a:t>54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9DAAEC-D07E-431A-8035-2B2D2D5EF9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213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935" y="1540167"/>
            <a:ext cx="7716880" cy="2970978"/>
          </a:xfrm>
        </p:spPr>
        <p:txBody>
          <a:bodyPr anchor="b">
            <a:normAutofit/>
          </a:bodyPr>
          <a:lstStyle>
            <a:lvl1pPr algn="ctr">
              <a:defRPr sz="56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935" y="4601371"/>
            <a:ext cx="7716880" cy="1624011"/>
          </a:xfrm>
        </p:spPr>
        <p:txBody>
          <a:bodyPr>
            <a:normAutofit/>
          </a:bodyPr>
          <a:lstStyle>
            <a:lvl1pPr marL="0" indent="0" algn="ctr">
              <a:buNone/>
              <a:defRPr sz="2605">
                <a:solidFill>
                  <a:schemeClr val="bg1">
                    <a:lumMod val="50000"/>
                  </a:schemeClr>
                </a:solidFill>
              </a:defRPr>
            </a:lvl1pPr>
            <a:lvl2pPr marL="541325" indent="0" algn="ctr">
              <a:buNone/>
              <a:defRPr sz="2368"/>
            </a:lvl2pPr>
            <a:lvl3pPr marL="1082650" indent="0" algn="ctr">
              <a:buNone/>
              <a:defRPr sz="2131"/>
            </a:lvl3pPr>
            <a:lvl4pPr marL="1623974" indent="0" algn="ctr">
              <a:buNone/>
              <a:defRPr sz="1894"/>
            </a:lvl4pPr>
            <a:lvl5pPr marL="2165299" indent="0" algn="ctr">
              <a:buNone/>
              <a:defRPr sz="1894"/>
            </a:lvl5pPr>
            <a:lvl6pPr marL="2706624" indent="0" algn="ctr">
              <a:buNone/>
              <a:defRPr sz="1894"/>
            </a:lvl6pPr>
            <a:lvl7pPr marL="3247949" indent="0" algn="ctr">
              <a:buNone/>
              <a:defRPr sz="1894"/>
            </a:lvl7pPr>
            <a:lvl8pPr marL="3789274" indent="0" algn="ctr">
              <a:buNone/>
              <a:defRPr sz="1894"/>
            </a:lvl8pPr>
            <a:lvl9pPr marL="4330598" indent="0" algn="ctr">
              <a:buNone/>
              <a:defRPr sz="189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3532-E69D-4AB5-B22E-9200A96B97C1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8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468" y="5078738"/>
            <a:ext cx="9203832" cy="960969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52078" y="826760"/>
            <a:ext cx="8722613" cy="380562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452" y="6048876"/>
            <a:ext cx="9203849" cy="808066"/>
          </a:xfrm>
        </p:spPr>
        <p:txBody>
          <a:bodyPr/>
          <a:lstStyle>
            <a:lvl1pPr marL="0" indent="0" algn="ctr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CD45-5B6A-4D00-AFE2-3CBC90E81534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0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452" y="721784"/>
            <a:ext cx="9203849" cy="4057954"/>
          </a:xfrm>
        </p:spPr>
        <p:txBody>
          <a:bodyPr anchor="ctr"/>
          <a:lstStyle>
            <a:lvl1pPr algn="ctr">
              <a:defRPr sz="37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452" y="4978625"/>
            <a:ext cx="9203849" cy="1878318"/>
          </a:xfrm>
        </p:spPr>
        <p:txBody>
          <a:bodyPr anchor="ctr"/>
          <a:lstStyle>
            <a:lvl1pPr marL="0" indent="0" algn="ctr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C66-07BE-4AAC-B012-9D648A4F1DF8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00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66" y="1033169"/>
            <a:ext cx="8261038" cy="3232295"/>
          </a:xfrm>
        </p:spPr>
        <p:txBody>
          <a:bodyPr anchor="ctr"/>
          <a:lstStyle>
            <a:lvl1pPr>
              <a:defRPr sz="37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27969" y="4274378"/>
            <a:ext cx="7772224" cy="704246"/>
          </a:xfrm>
        </p:spPr>
        <p:txBody>
          <a:bodyPr anchor="t">
            <a:normAutofit/>
          </a:bodyPr>
          <a:lstStyle>
            <a:lvl1pPr marL="0" indent="0">
              <a:buNone/>
              <a:defRPr sz="1658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452" y="5177514"/>
            <a:ext cx="9203849" cy="16825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E06E-E28A-497C-ACED-B8F2C5CAB623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369" y="1051250"/>
            <a:ext cx="647531" cy="692391"/>
          </a:xfrm>
          <a:prstGeom prst="rect">
            <a:avLst/>
          </a:prstGeom>
        </p:spPr>
        <p:txBody>
          <a:bodyPr vert="horz" lIns="108267" tIns="54134" rIns="108267" bIns="5413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47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94773" y="3694185"/>
            <a:ext cx="655526" cy="692391"/>
          </a:xfrm>
          <a:prstGeom prst="rect">
            <a:avLst/>
          </a:prstGeom>
        </p:spPr>
        <p:txBody>
          <a:bodyPr vert="horz" lIns="108267" tIns="54134" rIns="108267" bIns="5413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47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46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452" y="2532307"/>
            <a:ext cx="9203849" cy="2974083"/>
          </a:xfrm>
        </p:spPr>
        <p:txBody>
          <a:bodyPr anchor="b"/>
          <a:lstStyle>
            <a:lvl1pPr algn="ctr">
              <a:defRPr sz="37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452" y="5520335"/>
            <a:ext cx="9203849" cy="1350554"/>
          </a:xfrm>
        </p:spPr>
        <p:txBody>
          <a:bodyPr anchor="t"/>
          <a:lstStyle>
            <a:lvl1pPr marL="0" indent="0" algn="ctr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84D5-C520-4A56-800E-AF899001115E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45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11452" y="721783"/>
            <a:ext cx="9203849" cy="19004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11451" y="2802704"/>
            <a:ext cx="2929559" cy="682310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842" b="0">
                <a:solidFill>
                  <a:schemeClr val="tx1"/>
                </a:solidFill>
              </a:defRPr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11451" y="3485016"/>
            <a:ext cx="2929559" cy="3371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658"/>
            </a:lvl1pPr>
            <a:lvl2pPr marL="541325" indent="0">
              <a:buNone/>
              <a:defRPr sz="1421"/>
            </a:lvl2pPr>
            <a:lvl3pPr marL="1082650" indent="0">
              <a:buNone/>
              <a:defRPr sz="1184"/>
            </a:lvl3pPr>
            <a:lvl4pPr marL="1623974" indent="0">
              <a:buNone/>
              <a:defRPr sz="1066"/>
            </a:lvl4pPr>
            <a:lvl5pPr marL="2165299" indent="0">
              <a:buNone/>
              <a:defRPr sz="1066"/>
            </a:lvl5pPr>
            <a:lvl6pPr marL="2706624" indent="0">
              <a:buNone/>
              <a:defRPr sz="1066"/>
            </a:lvl6pPr>
            <a:lvl7pPr marL="3247949" indent="0">
              <a:buNone/>
              <a:defRPr sz="1066"/>
            </a:lvl7pPr>
            <a:lvl8pPr marL="3789274" indent="0">
              <a:buNone/>
              <a:defRPr sz="1066"/>
            </a:lvl8pPr>
            <a:lvl9pPr marL="4330598" indent="0">
              <a:buNone/>
              <a:defRPr sz="106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3815" y="2802704"/>
            <a:ext cx="2922940" cy="682310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842" b="0">
                <a:solidFill>
                  <a:schemeClr val="tx1"/>
                </a:solidFill>
              </a:defRPr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4011" y="3485016"/>
            <a:ext cx="2933444" cy="3371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658"/>
            </a:lvl1pPr>
            <a:lvl2pPr marL="541325" indent="0">
              <a:buNone/>
              <a:defRPr sz="1421"/>
            </a:lvl2pPr>
            <a:lvl3pPr marL="1082650" indent="0">
              <a:buNone/>
              <a:defRPr sz="1184"/>
            </a:lvl3pPr>
            <a:lvl4pPr marL="1623974" indent="0">
              <a:buNone/>
              <a:defRPr sz="1066"/>
            </a:lvl4pPr>
            <a:lvl5pPr marL="2165299" indent="0">
              <a:buNone/>
              <a:defRPr sz="1066"/>
            </a:lvl5pPr>
            <a:lvl6pPr marL="2706624" indent="0">
              <a:buNone/>
              <a:defRPr sz="1066"/>
            </a:lvl6pPr>
            <a:lvl7pPr marL="3247949" indent="0">
              <a:buNone/>
              <a:defRPr sz="1066"/>
            </a:lvl7pPr>
            <a:lvl8pPr marL="3789274" indent="0">
              <a:buNone/>
              <a:defRPr sz="1066"/>
            </a:lvl8pPr>
            <a:lvl9pPr marL="4330598" indent="0">
              <a:buNone/>
              <a:defRPr sz="106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80455" y="2802704"/>
            <a:ext cx="2934845" cy="682310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842" b="0">
                <a:solidFill>
                  <a:schemeClr val="tx1"/>
                </a:solidFill>
              </a:defRPr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080455" y="3485016"/>
            <a:ext cx="2934845" cy="3371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658"/>
            </a:lvl1pPr>
            <a:lvl2pPr marL="541325" indent="0">
              <a:buNone/>
              <a:defRPr sz="1421"/>
            </a:lvl2pPr>
            <a:lvl3pPr marL="1082650" indent="0">
              <a:buNone/>
              <a:defRPr sz="1184"/>
            </a:lvl3pPr>
            <a:lvl4pPr marL="1623974" indent="0">
              <a:buNone/>
              <a:defRPr sz="1066"/>
            </a:lvl4pPr>
            <a:lvl5pPr marL="2165299" indent="0">
              <a:buNone/>
              <a:defRPr sz="1066"/>
            </a:lvl5pPr>
            <a:lvl6pPr marL="2706624" indent="0">
              <a:buNone/>
              <a:defRPr sz="1066"/>
            </a:lvl6pPr>
            <a:lvl7pPr marL="3247949" indent="0">
              <a:buNone/>
              <a:defRPr sz="1066"/>
            </a:lvl7pPr>
            <a:lvl8pPr marL="3789274" indent="0">
              <a:buNone/>
              <a:defRPr sz="1066"/>
            </a:lvl8pPr>
            <a:lvl9pPr marL="4330598" indent="0">
              <a:buNone/>
              <a:defRPr sz="106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3DCA-BED9-4EF0-8DB2-8F4D42E84ED6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4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11452" y="723171"/>
            <a:ext cx="9203849" cy="18990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11452" y="4978624"/>
            <a:ext cx="2927280" cy="682310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05" b="0">
                <a:solidFill>
                  <a:schemeClr val="tx1"/>
                </a:solidFill>
              </a:defRPr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1452" y="2802704"/>
            <a:ext cx="2927280" cy="1804458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894"/>
            </a:lvl1pPr>
            <a:lvl2pPr marL="541325" indent="0">
              <a:buNone/>
              <a:defRPr sz="1894"/>
            </a:lvl2pPr>
            <a:lvl3pPr marL="1082650" indent="0">
              <a:buNone/>
              <a:defRPr sz="1894"/>
            </a:lvl3pPr>
            <a:lvl4pPr marL="1623974" indent="0">
              <a:buNone/>
              <a:defRPr sz="1894"/>
            </a:lvl4pPr>
            <a:lvl5pPr marL="2165299" indent="0">
              <a:buNone/>
              <a:defRPr sz="1894"/>
            </a:lvl5pPr>
            <a:lvl6pPr marL="2706624" indent="0">
              <a:buNone/>
              <a:defRPr sz="1894"/>
            </a:lvl6pPr>
            <a:lvl7pPr marL="3247949" indent="0">
              <a:buNone/>
              <a:defRPr sz="1894"/>
            </a:lvl7pPr>
            <a:lvl8pPr marL="3789274" indent="0">
              <a:buNone/>
              <a:defRPr sz="1894"/>
            </a:lvl8pPr>
            <a:lvl9pPr marL="4330598" indent="0">
              <a:buNone/>
              <a:defRPr sz="189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1452" y="5660934"/>
            <a:ext cx="2927280" cy="1196008"/>
          </a:xfrm>
        </p:spPr>
        <p:txBody>
          <a:bodyPr anchor="t">
            <a:normAutofit/>
          </a:bodyPr>
          <a:lstStyle>
            <a:lvl1pPr marL="0" indent="0" algn="ctr">
              <a:buNone/>
              <a:defRPr sz="1658"/>
            </a:lvl1pPr>
            <a:lvl2pPr marL="541325" indent="0">
              <a:buNone/>
              <a:defRPr sz="1421"/>
            </a:lvl2pPr>
            <a:lvl3pPr marL="1082650" indent="0">
              <a:buNone/>
              <a:defRPr sz="1184"/>
            </a:lvl3pPr>
            <a:lvl4pPr marL="1623974" indent="0">
              <a:buNone/>
              <a:defRPr sz="1066"/>
            </a:lvl4pPr>
            <a:lvl5pPr marL="2165299" indent="0">
              <a:buNone/>
              <a:defRPr sz="1066"/>
            </a:lvl5pPr>
            <a:lvl6pPr marL="2706624" indent="0">
              <a:buNone/>
              <a:defRPr sz="1066"/>
            </a:lvl6pPr>
            <a:lvl7pPr marL="3247949" indent="0">
              <a:buNone/>
              <a:defRPr sz="1066"/>
            </a:lvl7pPr>
            <a:lvl8pPr marL="3789274" indent="0">
              <a:buNone/>
              <a:defRPr sz="1066"/>
            </a:lvl8pPr>
            <a:lvl9pPr marL="4330598" indent="0">
              <a:buNone/>
              <a:defRPr sz="106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263" y="4978624"/>
            <a:ext cx="2932092" cy="682310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05" b="0">
                <a:solidFill>
                  <a:schemeClr val="tx1"/>
                </a:solidFill>
              </a:defRPr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4010" y="2802704"/>
            <a:ext cx="2933445" cy="1804458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894"/>
            </a:lvl1pPr>
            <a:lvl2pPr marL="541325" indent="0">
              <a:buNone/>
              <a:defRPr sz="1894"/>
            </a:lvl2pPr>
            <a:lvl3pPr marL="1082650" indent="0">
              <a:buNone/>
              <a:defRPr sz="1894"/>
            </a:lvl3pPr>
            <a:lvl4pPr marL="1623974" indent="0">
              <a:buNone/>
              <a:defRPr sz="1894"/>
            </a:lvl4pPr>
            <a:lvl5pPr marL="2165299" indent="0">
              <a:buNone/>
              <a:defRPr sz="1894"/>
            </a:lvl5pPr>
            <a:lvl6pPr marL="2706624" indent="0">
              <a:buNone/>
              <a:defRPr sz="1894"/>
            </a:lvl6pPr>
            <a:lvl7pPr marL="3247949" indent="0">
              <a:buNone/>
              <a:defRPr sz="1894"/>
            </a:lvl7pPr>
            <a:lvl8pPr marL="3789274" indent="0">
              <a:buNone/>
              <a:defRPr sz="1894"/>
            </a:lvl8pPr>
            <a:lvl9pPr marL="4330598" indent="0">
              <a:buNone/>
              <a:defRPr sz="189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010" y="5660934"/>
            <a:ext cx="2933445" cy="1196009"/>
          </a:xfrm>
        </p:spPr>
        <p:txBody>
          <a:bodyPr anchor="t">
            <a:normAutofit/>
          </a:bodyPr>
          <a:lstStyle>
            <a:lvl1pPr marL="0" indent="0" algn="ctr">
              <a:buNone/>
              <a:defRPr sz="1658"/>
            </a:lvl1pPr>
            <a:lvl2pPr marL="541325" indent="0">
              <a:buNone/>
              <a:defRPr sz="1421"/>
            </a:lvl2pPr>
            <a:lvl3pPr marL="1082650" indent="0">
              <a:buNone/>
              <a:defRPr sz="1184"/>
            </a:lvl3pPr>
            <a:lvl4pPr marL="1623974" indent="0">
              <a:buNone/>
              <a:defRPr sz="1066"/>
            </a:lvl4pPr>
            <a:lvl5pPr marL="2165299" indent="0">
              <a:buNone/>
              <a:defRPr sz="1066"/>
            </a:lvl5pPr>
            <a:lvl6pPr marL="2706624" indent="0">
              <a:buNone/>
              <a:defRPr sz="1066"/>
            </a:lvl6pPr>
            <a:lvl7pPr marL="3247949" indent="0">
              <a:buNone/>
              <a:defRPr sz="1066"/>
            </a:lvl7pPr>
            <a:lvl8pPr marL="3789274" indent="0">
              <a:buNone/>
              <a:defRPr sz="1066"/>
            </a:lvl8pPr>
            <a:lvl9pPr marL="4330598" indent="0">
              <a:buNone/>
              <a:defRPr sz="106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80456" y="4978624"/>
            <a:ext cx="2931074" cy="682310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05" b="0">
                <a:solidFill>
                  <a:schemeClr val="tx1"/>
                </a:solidFill>
              </a:defRPr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080455" y="2802704"/>
            <a:ext cx="2934845" cy="1804458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894"/>
            </a:lvl1pPr>
            <a:lvl2pPr marL="541325" indent="0">
              <a:buNone/>
              <a:defRPr sz="1894"/>
            </a:lvl2pPr>
            <a:lvl3pPr marL="1082650" indent="0">
              <a:buNone/>
              <a:defRPr sz="1894"/>
            </a:lvl3pPr>
            <a:lvl4pPr marL="1623974" indent="0">
              <a:buNone/>
              <a:defRPr sz="1894"/>
            </a:lvl4pPr>
            <a:lvl5pPr marL="2165299" indent="0">
              <a:buNone/>
              <a:defRPr sz="1894"/>
            </a:lvl5pPr>
            <a:lvl6pPr marL="2706624" indent="0">
              <a:buNone/>
              <a:defRPr sz="1894"/>
            </a:lvl6pPr>
            <a:lvl7pPr marL="3247949" indent="0">
              <a:buNone/>
              <a:defRPr sz="1894"/>
            </a:lvl7pPr>
            <a:lvl8pPr marL="3789274" indent="0">
              <a:buNone/>
              <a:defRPr sz="1894"/>
            </a:lvl8pPr>
            <a:lvl9pPr marL="4330598" indent="0">
              <a:buNone/>
              <a:defRPr sz="189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080344" y="5660931"/>
            <a:ext cx="2934956" cy="1196011"/>
          </a:xfrm>
        </p:spPr>
        <p:txBody>
          <a:bodyPr anchor="t">
            <a:normAutofit/>
          </a:bodyPr>
          <a:lstStyle>
            <a:lvl1pPr marL="0" indent="0" algn="ctr">
              <a:buNone/>
              <a:defRPr sz="1658"/>
            </a:lvl1pPr>
            <a:lvl2pPr marL="541325" indent="0">
              <a:buNone/>
              <a:defRPr sz="1421"/>
            </a:lvl2pPr>
            <a:lvl3pPr marL="1082650" indent="0">
              <a:buNone/>
              <a:defRPr sz="1184"/>
            </a:lvl3pPr>
            <a:lvl4pPr marL="1623974" indent="0">
              <a:buNone/>
              <a:defRPr sz="1066"/>
            </a:lvl4pPr>
            <a:lvl5pPr marL="2165299" indent="0">
              <a:buNone/>
              <a:defRPr sz="1066"/>
            </a:lvl5pPr>
            <a:lvl6pPr marL="2706624" indent="0">
              <a:buNone/>
              <a:defRPr sz="1066"/>
            </a:lvl6pPr>
            <a:lvl7pPr marL="3247949" indent="0">
              <a:buNone/>
              <a:defRPr sz="1066"/>
            </a:lvl7pPr>
            <a:lvl8pPr marL="3789274" indent="0">
              <a:buNone/>
              <a:defRPr sz="1066"/>
            </a:lvl8pPr>
            <a:lvl9pPr marL="4330598" indent="0">
              <a:buNone/>
              <a:defRPr sz="106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513-C0A9-464F-8670-865B505CC72F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76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11452" y="2802706"/>
            <a:ext cx="9203849" cy="40542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9A84-E33B-4F02-A239-0BAB84BFBDA8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84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7894" y="721786"/>
            <a:ext cx="2267407" cy="613515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11452" y="721786"/>
            <a:ext cx="6801106" cy="613515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0893-5A3D-454F-BF3D-01871457BB77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5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11450" y="2802705"/>
            <a:ext cx="9203294" cy="40542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F7A2-B551-4273-938E-1529A83B2DB4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451" y="981043"/>
            <a:ext cx="9192571" cy="3240470"/>
          </a:xfrm>
        </p:spPr>
        <p:txBody>
          <a:bodyPr anchor="b">
            <a:normAutofit/>
          </a:bodyPr>
          <a:lstStyle>
            <a:lvl1pPr>
              <a:defRPr sz="473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451" y="4330533"/>
            <a:ext cx="9192571" cy="1619967"/>
          </a:xfrm>
        </p:spPr>
        <p:txBody>
          <a:bodyPr>
            <a:normAutofit/>
          </a:bodyPr>
          <a:lstStyle>
            <a:lvl1pPr marL="0" indent="0" algn="ctr">
              <a:buNone/>
              <a:defRPr sz="2368">
                <a:solidFill>
                  <a:schemeClr val="bg1">
                    <a:lumMod val="50000"/>
                  </a:schemeClr>
                </a:solidFill>
              </a:defRPr>
            </a:lvl1pPr>
            <a:lvl2pPr marL="541325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5666-7CD8-4DC3-9D33-33AAD67434D1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11452" y="732343"/>
            <a:ext cx="9203848" cy="188991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11450" y="2802705"/>
            <a:ext cx="4534258" cy="40542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481042" y="2802705"/>
            <a:ext cx="4533702" cy="40542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E27E-EB02-4DDF-9B1D-0045967548B0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8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11452" y="732343"/>
            <a:ext cx="9203848" cy="188991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963" y="2807351"/>
            <a:ext cx="4327747" cy="805132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078" b="0">
                <a:solidFill>
                  <a:schemeClr val="tx1"/>
                </a:solidFill>
              </a:defRPr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811451" y="3612485"/>
            <a:ext cx="4534258" cy="324445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0157" y="2807351"/>
            <a:ext cx="4335144" cy="805132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078" b="0">
                <a:solidFill>
                  <a:schemeClr val="tx1"/>
                </a:solidFill>
              </a:defRPr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481043" y="3612485"/>
            <a:ext cx="4533703" cy="324445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4ED-CC98-40D8-B118-D8D6D29C1FE6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3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2AC4-D8B0-4413-961A-AB0C02679307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0987-2032-48C2-BA6F-D8D12D07EFA3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6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451" y="721783"/>
            <a:ext cx="3494973" cy="2395587"/>
          </a:xfrm>
        </p:spPr>
        <p:txBody>
          <a:bodyPr anchor="b"/>
          <a:lstStyle>
            <a:lvl1pPr algn="ctr">
              <a:defRPr sz="37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509425" y="721785"/>
            <a:ext cx="5505874" cy="613515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452" y="3117370"/>
            <a:ext cx="3494974" cy="3739572"/>
          </a:xfrm>
        </p:spPr>
        <p:txBody>
          <a:bodyPr/>
          <a:lstStyle>
            <a:lvl1pPr marL="0" indent="0" algn="ctr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CF67-7741-48D9-80A5-3711B9B6BD18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8120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452" y="721783"/>
            <a:ext cx="4889582" cy="2395589"/>
          </a:xfrm>
        </p:spPr>
        <p:txBody>
          <a:bodyPr anchor="b"/>
          <a:lstStyle>
            <a:lvl1pPr algn="ctr">
              <a:defRPr sz="37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25195" y="721784"/>
            <a:ext cx="3559011" cy="6135159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469" y="3117372"/>
            <a:ext cx="4889566" cy="3739571"/>
          </a:xfrm>
        </p:spPr>
        <p:txBody>
          <a:bodyPr/>
          <a:lstStyle>
            <a:lvl1pPr marL="0" indent="0" algn="ctr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BEDE-72B0-42BD-A3DB-201D9FC0975B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826752" cy="81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1452" y="732343"/>
            <a:ext cx="9203848" cy="1889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452" y="2802706"/>
            <a:ext cx="9203849" cy="405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8879" y="6965963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/>
                </a:solidFill>
              </a:defRPr>
            </a:lvl1pPr>
          </a:lstStyle>
          <a:p>
            <a:pPr defTabSz="467496"/>
            <a:fld id="{230F7BF3-3F4D-487E-9F30-D92BF7747D93}" type="datetime1">
              <a:rPr lang="en-US" smtClean="0">
                <a:solidFill>
                  <a:prstClr val="black"/>
                </a:solidFill>
              </a:rPr>
              <a:t>4/20/2019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1452" y="6965963"/>
            <a:ext cx="5925662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/>
                </a:solidFill>
              </a:defRPr>
            </a:lvl1pPr>
          </a:lstStyle>
          <a:p>
            <a:pPr defTabSz="467496"/>
            <a:r>
              <a:rPr lang="en-US">
                <a:solidFill>
                  <a:prstClr val="black"/>
                </a:solidFill>
              </a:rPr>
              <a:t>DE LA 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6662" y="6965963"/>
            <a:ext cx="67863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/>
                </a:solidFill>
              </a:defRPr>
            </a:lvl1pPr>
          </a:lstStyle>
          <a:p>
            <a:pPr defTabSz="467496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467496"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3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dt="0"/>
  <p:txStyles>
    <p:titleStyle>
      <a:lvl1pPr algn="ctr" defTabSz="1082650" rtl="0" eaLnBrk="1" latinLnBrk="0" hangingPunct="1">
        <a:lnSpc>
          <a:spcPct val="90000"/>
        </a:lnSpc>
        <a:spcBef>
          <a:spcPct val="0"/>
        </a:spcBef>
        <a:buNone/>
        <a:defRPr sz="4262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0662" indent="-270662" algn="l" defTabSz="1082650" rtl="0" eaLnBrk="1" latinLnBrk="0" hangingPunct="1">
        <a:lnSpc>
          <a:spcPct val="120000"/>
        </a:lnSpc>
        <a:spcBef>
          <a:spcPts val="1184"/>
        </a:spcBef>
        <a:buClr>
          <a:schemeClr val="tx1"/>
        </a:buClr>
        <a:buFont typeface="Arial" panose="020B0604020202020204" pitchFamily="34" charset="0"/>
        <a:buChar char="•"/>
        <a:defRPr sz="236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1987" indent="-270662" algn="l" defTabSz="1082650" rtl="0" eaLnBrk="1" latinLnBrk="0" hangingPunct="1">
        <a:lnSpc>
          <a:spcPct val="120000"/>
        </a:lnSpc>
        <a:spcBef>
          <a:spcPts val="592"/>
        </a:spcBef>
        <a:buClr>
          <a:schemeClr val="tx1"/>
        </a:buClr>
        <a:buFont typeface="Arial" panose="020B0604020202020204" pitchFamily="34" charset="0"/>
        <a:buChar char="•"/>
        <a:defRPr sz="213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lnSpc>
          <a:spcPct val="120000"/>
        </a:lnSpc>
        <a:spcBef>
          <a:spcPts val="592"/>
        </a:spcBef>
        <a:buClr>
          <a:schemeClr val="tx1"/>
        </a:buClr>
        <a:buFont typeface="Arial" panose="020B0604020202020204" pitchFamily="34" charset="0"/>
        <a:buChar char="•"/>
        <a:defRPr sz="189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lnSpc>
          <a:spcPct val="120000"/>
        </a:lnSpc>
        <a:spcBef>
          <a:spcPts val="592"/>
        </a:spcBef>
        <a:buClr>
          <a:schemeClr val="tx1"/>
        </a:buClr>
        <a:buFont typeface="Arial" panose="020B0604020202020204" pitchFamily="34" charset="0"/>
        <a:buChar char="•"/>
        <a:defRPr sz="16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lnSpc>
          <a:spcPct val="120000"/>
        </a:lnSpc>
        <a:spcBef>
          <a:spcPts val="592"/>
        </a:spcBef>
        <a:buClr>
          <a:schemeClr val="tx1"/>
        </a:buClr>
        <a:buFont typeface="Arial" panose="020B0604020202020204" pitchFamily="34" charset="0"/>
        <a:buChar char="•"/>
        <a:defRPr sz="16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lnSpc>
          <a:spcPct val="120000"/>
        </a:lnSpc>
        <a:spcBef>
          <a:spcPts val="592"/>
        </a:spcBef>
        <a:buClr>
          <a:schemeClr val="tx1"/>
        </a:buClr>
        <a:buFont typeface="Arial" panose="020B0604020202020204" pitchFamily="34" charset="0"/>
        <a:buChar char="•"/>
        <a:defRPr sz="16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lnSpc>
          <a:spcPct val="120000"/>
        </a:lnSpc>
        <a:spcBef>
          <a:spcPts val="592"/>
        </a:spcBef>
        <a:buClr>
          <a:schemeClr val="tx1"/>
        </a:buClr>
        <a:buFont typeface="Arial" panose="020B0604020202020204" pitchFamily="34" charset="0"/>
        <a:buChar char="•"/>
        <a:defRPr sz="16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lnSpc>
          <a:spcPct val="120000"/>
        </a:lnSpc>
        <a:spcBef>
          <a:spcPts val="592"/>
        </a:spcBef>
        <a:buClr>
          <a:schemeClr val="tx1"/>
        </a:buClr>
        <a:buFont typeface="Arial" panose="020B0604020202020204" pitchFamily="34" charset="0"/>
        <a:buChar char="•"/>
        <a:defRPr sz="16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lnSpc>
          <a:spcPct val="120000"/>
        </a:lnSpc>
        <a:spcBef>
          <a:spcPts val="592"/>
        </a:spcBef>
        <a:buClr>
          <a:schemeClr val="tx1"/>
        </a:buClr>
        <a:buFont typeface="Arial" panose="020B0604020202020204" pitchFamily="34" charset="0"/>
        <a:buChar char="•"/>
        <a:defRPr sz="16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://www.google.com.co/url?sa=i&amp;rct=j&amp;q=&amp;esrc=s&amp;source=images&amp;cd=&amp;cad=rja&amp;uact=8&amp;ved=0ahUKEwih-f6snbTNAhWDMx4KHRFeCE0QjRwIBw&amp;url=http://classroomclipart.com/clipart/Clipart/Medical.htm&amp;bvm=bv.124817099,d.dmo&amp;psig=AFQjCNE4dSokQbdy-8LbCLRtoFAC8jloKA&amp;ust=146643044714014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1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4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4.wdp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microsoft.com/office/2007/relationships/hdphoto" Target="../media/hdphoto17.wdp"/><Relationship Id="rId4" Type="http://schemas.openxmlformats.org/officeDocument/2006/relationships/image" Target="../media/image33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9.wdp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2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microsoft.com/office/2007/relationships/hdphoto" Target="../media/hdphoto21.wdp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microsoft.com/office/2007/relationships/hdphoto" Target="../media/hdphoto21.wdp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microsoft.com/office/2007/relationships/hdphoto" Target="../media/hdphoto23.wdp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5.wdp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microsoft.com/office/2007/relationships/hdphoto" Target="../media/hdphoto21.wdp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microsoft.com/office/2007/relationships/hdphoto" Target="../media/hdphoto21.wdp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microsoft.com/office/2007/relationships/hdphoto" Target="../media/hdphoto21.wdp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7" Type="http://schemas.microsoft.com/office/2007/relationships/hdphoto" Target="../media/hdphoto2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12" Type="http://schemas.microsoft.com/office/2007/relationships/hdphoto" Target="../media/hdphoto25.wdp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43.png"/><Relationship Id="rId5" Type="http://schemas.openxmlformats.org/officeDocument/2006/relationships/diagramColors" Target="../diagrams/colors4.xml"/><Relationship Id="rId10" Type="http://schemas.microsoft.com/office/2007/relationships/hdphoto" Target="../media/hdphoto27.wdp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5.xml"/><Relationship Id="rId5" Type="http://schemas.microsoft.com/office/2007/relationships/hdphoto" Target="../media/hdphoto28.wdp"/><Relationship Id="rId10" Type="http://schemas.microsoft.com/office/2007/relationships/diagramDrawing" Target="../diagrams/drawing5.xml"/><Relationship Id="rId4" Type="http://schemas.openxmlformats.org/officeDocument/2006/relationships/image" Target="../media/image49.png"/><Relationship Id="rId9" Type="http://schemas.openxmlformats.org/officeDocument/2006/relationships/diagramColors" Target="../diagrams/colors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microsoft.com/office/2007/relationships/hdphoto" Target="../media/hdphoto28.wdp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7" Type="http://schemas.microsoft.com/office/2007/relationships/hdphoto" Target="../media/hdphoto2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9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microsoft.com/office/2007/relationships/hdphoto" Target="../media/hdphoto28.wdp"/><Relationship Id="rId9" Type="http://schemas.microsoft.com/office/2007/relationships/diagramDrawing" Target="../diagrams/drawing6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microsoft.com/office/2007/relationships/hdphoto" Target="../media/hdphoto28.wdp"/><Relationship Id="rId4" Type="http://schemas.openxmlformats.org/officeDocument/2006/relationships/diagramData" Target="../diagrams/data7.xml"/><Relationship Id="rId9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microsoft.com/office/2007/relationships/hdphoto" Target="../media/hdphoto25.wdp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7" Type="http://schemas.microsoft.com/office/2007/relationships/hdphoto" Target="../media/hdphoto2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microsoft.com/office/2007/relationships/hdphoto" Target="../media/hdphoto30.wdp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5.wdp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microsoft.com/office/2007/relationships/hdphoto" Target="../media/hdphoto30.wdp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microsoft.com/office/2007/relationships/hdphoto" Target="../media/hdphoto25.wdp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microsoft.com/office/2007/relationships/hdphoto" Target="../media/hdphoto25.wdp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12" Type="http://schemas.microsoft.com/office/2007/relationships/hdphoto" Target="../media/hdphoto25.wdp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43.png"/><Relationship Id="rId5" Type="http://schemas.openxmlformats.org/officeDocument/2006/relationships/diagramColors" Target="../diagrams/colors8.xml"/><Relationship Id="rId10" Type="http://schemas.microsoft.com/office/2007/relationships/hdphoto" Target="../media/hdphoto27.wdp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.png"/><Relationship Id="rId7" Type="http://schemas.microsoft.com/office/2007/relationships/hdphoto" Target="../media/hdphoto2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microsoft.com/office/2007/relationships/hdphoto" Target="../media/hdphoto21.wdp"/><Relationship Id="rId4" Type="http://schemas.openxmlformats.org/officeDocument/2006/relationships/image" Target="../media/image38.png"/><Relationship Id="rId9" Type="http://schemas.microsoft.com/office/2007/relationships/hdphoto" Target="../media/hdphoto31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microsoft.com/office/2007/relationships/hdphoto" Target="../media/hdphoto25.wdp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43.png"/><Relationship Id="rId4" Type="http://schemas.openxmlformats.org/officeDocument/2006/relationships/diagramLayout" Target="../diagrams/layout9.xml"/><Relationship Id="rId9" Type="http://schemas.microsoft.com/office/2007/relationships/hdphoto" Target="../media/hdphoto27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png"/><Relationship Id="rId7" Type="http://schemas.microsoft.com/office/2007/relationships/hdphoto" Target="../media/hdphoto2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microsoft.com/office/2007/relationships/hdphoto" Target="../media/hdphoto21.wdp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microsoft.com/office/2007/relationships/hdphoto" Target="../media/hdphoto21.wdp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microsoft.com/office/2007/relationships/hdphoto" Target="../media/hdphoto21.wdp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1.wdp"/><Relationship Id="rId5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microsoft.com/office/2007/relationships/hdphoto" Target="../media/hdphoto22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microsoft.com/office/2007/relationships/hdphoto" Target="../media/hdphoto3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microsoft.com/office/2007/relationships/hdphoto" Target="../media/hdphoto21.wdp"/><Relationship Id="rId4" Type="http://schemas.openxmlformats.org/officeDocument/2006/relationships/image" Target="../media/image38.png"/><Relationship Id="rId9" Type="http://schemas.microsoft.com/office/2007/relationships/hdphoto" Target="../media/hdphoto2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microsoft.com/office/2007/relationships/hdphoto" Target="../media/hdphoto21.wdp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image" Target="../media/image6.png"/><Relationship Id="rId7" Type="http://schemas.microsoft.com/office/2007/relationships/hdphoto" Target="../media/hdphoto33.wdp"/><Relationship Id="rId12" Type="http://schemas.microsoft.com/office/2007/relationships/diagramDrawing" Target="../diagrams/drawing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diagramColors" Target="../diagrams/colors10.xml"/><Relationship Id="rId5" Type="http://schemas.microsoft.com/office/2007/relationships/hdphoto" Target="../media/hdphoto25.wdp"/><Relationship Id="rId10" Type="http://schemas.openxmlformats.org/officeDocument/2006/relationships/diagramQuickStyle" Target="../diagrams/quickStyle10.xml"/><Relationship Id="rId4" Type="http://schemas.openxmlformats.org/officeDocument/2006/relationships/image" Target="../media/image43.png"/><Relationship Id="rId9" Type="http://schemas.openxmlformats.org/officeDocument/2006/relationships/diagramLayout" Target="../diagrams/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3.wdp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9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4.wdp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.png"/><Relationship Id="rId7" Type="http://schemas.microsoft.com/office/2007/relationships/hdphoto" Target="../media/hdphoto3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microsoft.com/office/2007/relationships/hdphoto" Target="../media/hdphoto25.wdp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microsoft.com/office/2007/relationships/hdphoto" Target="../media/hdphoto36.wdp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diagramData" Target="../diagrams/data2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2.xml"/><Relationship Id="rId5" Type="http://schemas.microsoft.com/office/2007/relationships/hdphoto" Target="../media/hdphoto7.wdp"/><Relationship Id="rId10" Type="http://schemas.openxmlformats.org/officeDocument/2006/relationships/diagramColors" Target="../diagrams/colors2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1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microsoft.com/office/2007/relationships/hdphoto" Target="../media/hdphoto11.wdp"/><Relationship Id="rId9" Type="http://schemas.microsoft.com/office/2007/relationships/hdphoto" Target="../media/hdphoto12.wdp"/><Relationship Id="rId1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826750" cy="812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750815" y="-117682"/>
            <a:ext cx="4123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600" b="1" dirty="0">
                <a:solidFill>
                  <a:prstClr val="white"/>
                </a:solidFill>
                <a:latin typeface="Edwardian Script ITC" pitchFamily="66" charset="0"/>
              </a:rPr>
              <a:t> </a:t>
            </a:r>
            <a:r>
              <a:rPr lang="es-ES_tradnl" sz="9600" b="1" dirty="0">
                <a:solidFill>
                  <a:prstClr val="black"/>
                </a:solidFill>
                <a:latin typeface="Edwardian Script ITC" pitchFamily="66" charset="0"/>
              </a:rPr>
              <a:t> </a:t>
            </a:r>
          </a:p>
          <a:p>
            <a:pPr algn="ctr"/>
            <a:endParaRPr lang="es-ES_tradnl" sz="9600" b="1" dirty="0">
              <a:solidFill>
                <a:prstClr val="black"/>
              </a:solidFill>
              <a:latin typeface="Edwardian Script ITC" pitchFamily="66" charset="0"/>
            </a:endParaRPr>
          </a:p>
          <a:p>
            <a:pPr algn="ctr"/>
            <a:endParaRPr lang="es-ES_tradnl" sz="9600" b="1" dirty="0">
              <a:solidFill>
                <a:prstClr val="black"/>
              </a:solidFill>
              <a:latin typeface="Edwardian Script ITC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94423" y="7246675"/>
            <a:ext cx="1982295" cy="56630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CO" sz="1400" b="1" dirty="0">
                <a:solidFill>
                  <a:prstClr val="black"/>
                </a:solidFill>
                <a:latin typeface="Calibri"/>
              </a:rPr>
              <a:t> DIANA FERNANDEZ </a:t>
            </a:r>
          </a:p>
          <a:p>
            <a:pPr algn="ctr">
              <a:spcBef>
                <a:spcPct val="20000"/>
              </a:spcBef>
            </a:pPr>
            <a:r>
              <a:rPr lang="es-CO" sz="1400" b="1" dirty="0">
                <a:solidFill>
                  <a:prstClr val="black"/>
                </a:solidFill>
                <a:latin typeface="Calibri"/>
              </a:rPr>
              <a:t>Docente. UPC.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086334" y="2408973"/>
            <a:ext cx="4891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600" b="1" dirty="0">
                <a:solidFill>
                  <a:prstClr val="black"/>
                </a:solidFill>
                <a:latin typeface="Edwardian Script ITC" pitchFamily="66" charset="0"/>
              </a:rPr>
              <a:t>Distribución</a:t>
            </a: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807032" y="3748134"/>
            <a:ext cx="16611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600" b="1" dirty="0">
                <a:solidFill>
                  <a:prstClr val="black"/>
                </a:solidFill>
                <a:latin typeface="Edwardian Script ITC" pitchFamily="66" charset="0"/>
              </a:rPr>
              <a:t> de</a:t>
            </a:r>
            <a:endParaRPr lang="es-CO" sz="9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812803" y="5294776"/>
            <a:ext cx="3582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600" b="1" dirty="0">
                <a:solidFill>
                  <a:prstClr val="black"/>
                </a:solidFill>
                <a:latin typeface="Edwardian Script ITC" pitchFamily="66" charset="0"/>
              </a:rPr>
              <a:t>Líquidos</a:t>
            </a:r>
          </a:p>
        </p:txBody>
      </p:sp>
      <p:pic>
        <p:nvPicPr>
          <p:cNvPr id="12" name="irc_mi" descr="http://classroomclipart.com/images/gallery/Clipart/Medical/nurse-at-hospital-setting-up-iv-drip-clipart-71588.jpg">
            <a:hlinkClick r:id="rId4"/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8410" r="81172">
                        <a14:foregroundMark x1="42050" y1="22052" x2="45397" y2="10262"/>
                        <a14:foregroundMark x1="26778" y1="39301" x2="30335" y2="45415"/>
                        <a14:foregroundMark x1="33682" y1="41703" x2="35146" y2="44760"/>
                        <a14:foregroundMark x1="62552" y1="29913" x2="60042" y2="28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6" t="3523" r="17687" b="-3523"/>
          <a:stretch/>
        </p:blipFill>
        <p:spPr bwMode="auto">
          <a:xfrm>
            <a:off x="124683" y="2408973"/>
            <a:ext cx="2025850" cy="5502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5">
            <a:extLst>
              <a:ext uri="{FF2B5EF4-FFF2-40B4-BE49-F238E27FC236}">
                <a16:creationId xmlns:a16="http://schemas.microsoft.com/office/drawing/2014/main" id="{26D2FC75-1930-48E1-A32F-0B48F06CD7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59" y="84905"/>
            <a:ext cx="923081" cy="921725"/>
          </a:xfrm>
          <a:prstGeom prst="rect">
            <a:avLst/>
          </a:prstGeom>
        </p:spPr>
      </p:pic>
      <p:sp>
        <p:nvSpPr>
          <p:cNvPr id="14" name="CuadroTexto 7">
            <a:extLst>
              <a:ext uri="{FF2B5EF4-FFF2-40B4-BE49-F238E27FC236}">
                <a16:creationId xmlns:a16="http://schemas.microsoft.com/office/drawing/2014/main" id="{95C50B11-5C5C-48CF-9C4B-629403D1E931}"/>
              </a:ext>
            </a:extLst>
          </p:cNvPr>
          <p:cNvSpPr txBox="1"/>
          <p:nvPr/>
        </p:nvSpPr>
        <p:spPr>
          <a:xfrm>
            <a:off x="610940" y="577202"/>
            <a:ext cx="193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15" name="CuadroTexto 6">
            <a:extLst>
              <a:ext uri="{FF2B5EF4-FFF2-40B4-BE49-F238E27FC236}">
                <a16:creationId xmlns:a16="http://schemas.microsoft.com/office/drawing/2014/main" id="{1F7E3B11-6FBB-43E4-A5D1-750E58FFD175}"/>
              </a:ext>
            </a:extLst>
          </p:cNvPr>
          <p:cNvSpPr txBox="1"/>
          <p:nvPr/>
        </p:nvSpPr>
        <p:spPr>
          <a:xfrm>
            <a:off x="621401" y="280395"/>
            <a:ext cx="185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16" name="Rectángulo 8">
            <a:extLst>
              <a:ext uri="{FF2B5EF4-FFF2-40B4-BE49-F238E27FC236}">
                <a16:creationId xmlns:a16="http://schemas.microsoft.com/office/drawing/2014/main" id="{40EE8B04-62CD-4B74-83A5-26FFE503199E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68A701-05E1-42AD-A8C1-B49275DE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4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">
            <a:extLst>
              <a:ext uri="{FF2B5EF4-FFF2-40B4-BE49-F238E27FC236}">
                <a16:creationId xmlns:a16="http://schemas.microsoft.com/office/drawing/2014/main" id="{77216E22-517E-486B-B10B-9F9DCED84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0" cy="36172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89486"/>
            <a:ext cx="2170524" cy="433108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471925" y="192928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75" y="1808643"/>
            <a:ext cx="6532354" cy="57113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02B803-1F17-4770-BA8E-7D33A5017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39" y="0"/>
            <a:ext cx="923081" cy="9217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D102C60-B800-4EA1-B0EE-712BF76934ED}"/>
              </a:ext>
            </a:extLst>
          </p:cNvPr>
          <p:cNvSpPr txBox="1"/>
          <p:nvPr/>
        </p:nvSpPr>
        <p:spPr>
          <a:xfrm>
            <a:off x="549764" y="0"/>
            <a:ext cx="196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10" name="CuadroTexto 7">
            <a:extLst>
              <a:ext uri="{FF2B5EF4-FFF2-40B4-BE49-F238E27FC236}">
                <a16:creationId xmlns:a16="http://schemas.microsoft.com/office/drawing/2014/main" id="{39DB4799-A379-4E55-83F1-AC11263DC33D}"/>
              </a:ext>
            </a:extLst>
          </p:cNvPr>
          <p:cNvSpPr txBox="1"/>
          <p:nvPr/>
        </p:nvSpPr>
        <p:spPr>
          <a:xfrm>
            <a:off x="502056" y="281281"/>
            <a:ext cx="196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77033F5-7E9C-4871-A091-9EDCE80F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811" y="2113953"/>
            <a:ext cx="3911652" cy="2230701"/>
          </a:xfrm>
        </p:spPr>
        <p:txBody>
          <a:bodyPr>
            <a:normAutofit/>
          </a:bodyPr>
          <a:lstStyle/>
          <a:p>
            <a:r>
              <a:rPr lang="es-CO" b="1" dirty="0"/>
              <a:t>Formato  de distribución </a:t>
            </a:r>
            <a:br>
              <a:rPr lang="es-CO" b="1" dirty="0"/>
            </a:br>
            <a:r>
              <a:rPr lang="es-CO" b="1" dirty="0"/>
              <a:t>de líquidos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6A577AA-3C2D-4617-9E21-B7209A50B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76" y="4138757"/>
            <a:ext cx="2301299" cy="364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ángulo 8">
            <a:extLst>
              <a:ext uri="{FF2B5EF4-FFF2-40B4-BE49-F238E27FC236}">
                <a16:creationId xmlns:a16="http://schemas.microsoft.com/office/drawing/2014/main" id="{183C310E-7A21-4220-A540-2C7D46283714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C189CE-721E-4A93-B4AF-7FBE7FBA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2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">
            <a:extLst>
              <a:ext uri="{FF2B5EF4-FFF2-40B4-BE49-F238E27FC236}">
                <a16:creationId xmlns:a16="http://schemas.microsoft.com/office/drawing/2014/main" id="{AD9464B7-B2AC-41F4-9606-E50B9F0973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" t="-12671" r="-610" b="38003"/>
          <a:stretch/>
        </p:blipFill>
        <p:spPr>
          <a:xfrm>
            <a:off x="23796" y="-441886"/>
            <a:ext cx="10826750" cy="239619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24672" y="1130303"/>
            <a:ext cx="7481519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2800" b="1" dirty="0"/>
              <a:t>RÓTULOS PARA SOLUCIONES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785" t="2847" r="49599" b="-1993"/>
          <a:stretch/>
        </p:blipFill>
        <p:spPr>
          <a:xfrm>
            <a:off x="388848" y="1684988"/>
            <a:ext cx="10437358" cy="6337605"/>
          </a:xfrm>
          <a:prstGeom prst="rect">
            <a:avLst/>
          </a:prstGeom>
          <a:ln w="57150"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9ACCB8-3B0B-425B-A319-CDE6A99208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2" y="5684"/>
            <a:ext cx="923081" cy="9217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F11300-2A94-40DB-A1FD-A55EF5FFFBDA}"/>
              </a:ext>
            </a:extLst>
          </p:cNvPr>
          <p:cNvSpPr txBox="1"/>
          <p:nvPr/>
        </p:nvSpPr>
        <p:spPr>
          <a:xfrm>
            <a:off x="599733" y="0"/>
            <a:ext cx="209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11" name="CuadroTexto 7">
            <a:extLst>
              <a:ext uri="{FF2B5EF4-FFF2-40B4-BE49-F238E27FC236}">
                <a16:creationId xmlns:a16="http://schemas.microsoft.com/office/drawing/2014/main" id="{1B2D5A45-EE94-436D-8984-6CF859F3BEFB}"/>
              </a:ext>
            </a:extLst>
          </p:cNvPr>
          <p:cNvSpPr txBox="1"/>
          <p:nvPr/>
        </p:nvSpPr>
        <p:spPr>
          <a:xfrm>
            <a:off x="617142" y="279038"/>
            <a:ext cx="217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12" name="Rectángulo 8">
            <a:extLst>
              <a:ext uri="{FF2B5EF4-FFF2-40B4-BE49-F238E27FC236}">
                <a16:creationId xmlns:a16="http://schemas.microsoft.com/office/drawing/2014/main" id="{66AAA9F6-FE48-41D5-8A40-66E8E8D456A0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3 Rectángulo"/>
          <p:cNvSpPr/>
          <p:nvPr/>
        </p:nvSpPr>
        <p:spPr>
          <a:xfrm>
            <a:off x="8232268" y="7868705"/>
            <a:ext cx="2594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A401B60-ECA8-44C4-BB83-C35F8D08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8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A15D350-9818-4712-9249-F99BA30A815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100000" l="0" r="100000">
                        <a14:foregroundMark x1="1011" y1="65000" x2="1896" y2="65000"/>
                        <a14:foregroundMark x1="4172" y1="54167" x2="7206" y2="55833"/>
                        <a14:foregroundMark x1="759" y1="51667" x2="99874" y2="45000"/>
                        <a14:foregroundMark x1="885" y1="39167" x2="885" y2="30000"/>
                        <a14:foregroundMark x1="1643" y1="30000" x2="16561" y2="35833"/>
                        <a14:foregroundMark x1="72566" y1="833" x2="99115" y2="13333"/>
                        <a14:backgroundMark x1="12895" y1="74167" x2="17699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-106750"/>
            <a:ext cx="10875190" cy="127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4246065" y="1017298"/>
            <a:ext cx="6350495" cy="8662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sz="3100" b="1" dirty="0"/>
              <a:t>CLASIFICACIÓN DE LA SOLUCIONES ENDOVENOSAS</a:t>
            </a:r>
          </a:p>
        </p:txBody>
      </p:sp>
      <p:sp>
        <p:nvSpPr>
          <p:cNvPr id="9" name="3 Rectángulo"/>
          <p:cNvSpPr/>
          <p:nvPr/>
        </p:nvSpPr>
        <p:spPr>
          <a:xfrm>
            <a:off x="0" y="739260"/>
            <a:ext cx="2886635" cy="325243"/>
          </a:xfrm>
          <a:prstGeom prst="rect">
            <a:avLst/>
          </a:prstGeom>
        </p:spPr>
        <p:txBody>
          <a:bodyPr wrap="square" lIns="93500" tIns="46749" rIns="93500" bIns="46749">
            <a:spAutoFit/>
          </a:bodyPr>
          <a:lstStyle/>
          <a:p>
            <a:pPr algn="ctr" defTabSz="934972">
              <a:defRPr/>
            </a:pPr>
            <a:r>
              <a:rPr lang="es-CO" sz="1500" b="1" cap="all" dirty="0">
                <a:ln w="0"/>
                <a:solidFill>
                  <a:srgbClr val="549E39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Distribución de líquidos 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61769889"/>
              </p:ext>
            </p:extLst>
          </p:nvPr>
        </p:nvGraphicFramePr>
        <p:xfrm>
          <a:off x="525573" y="1883510"/>
          <a:ext cx="10070987" cy="572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Rectángulo"/>
          <p:cNvSpPr/>
          <p:nvPr/>
        </p:nvSpPr>
        <p:spPr>
          <a:xfrm>
            <a:off x="1603403" y="2802342"/>
            <a:ext cx="2509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4972">
              <a:lnSpc>
                <a:spcPct val="120000"/>
              </a:lnSpc>
              <a:spcBef>
                <a:spcPts val="1022"/>
              </a:spcBef>
              <a:buClr>
                <a:prstClr val="black"/>
              </a:buClr>
            </a:pPr>
            <a:r>
              <a:rPr lang="es-CO" sz="2000" b="1" cap="all" dirty="0">
                <a:solidFill>
                  <a:prstClr val="black"/>
                </a:solidFill>
                <a:latin typeface="Arial Narrow" pitchFamily="34" charset="0"/>
              </a:rPr>
              <a:t>La Osmolaridad 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437605" y="2785829"/>
            <a:ext cx="1561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67496"/>
            <a:r>
              <a:rPr lang="es-CO" sz="2000" b="1" cap="all" dirty="0">
                <a:solidFill>
                  <a:prstClr val="black"/>
                </a:solidFill>
                <a:latin typeface="Arial Narrow" pitchFamily="34" charset="0"/>
              </a:rPr>
              <a:t>El Volumen</a:t>
            </a:r>
            <a:endParaRPr lang="es-CO" sz="20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536697" y="2798501"/>
            <a:ext cx="1826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67496"/>
            <a:r>
              <a:rPr lang="es-CO" sz="2000" b="1" cap="all" dirty="0">
                <a:solidFill>
                  <a:prstClr val="black"/>
                </a:solidFill>
                <a:latin typeface="Arial Narrow" pitchFamily="34" charset="0"/>
              </a:rPr>
              <a:t>La Viscosidad</a:t>
            </a:r>
            <a:endParaRPr lang="es-CO" sz="20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3" name="Rectángulo 8">
            <a:extLst>
              <a:ext uri="{FF2B5EF4-FFF2-40B4-BE49-F238E27FC236}">
                <a16:creationId xmlns:a16="http://schemas.microsoft.com/office/drawing/2014/main" id="{C6F16715-5097-4982-B476-EE314B75E040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24ABB4-E155-4678-ACCE-917E8D66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5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4">
            <a:extLst>
              <a:ext uri="{FF2B5EF4-FFF2-40B4-BE49-F238E27FC236}">
                <a16:creationId xmlns:a16="http://schemas.microsoft.com/office/drawing/2014/main" id="{784460D4-8AED-4F9B-9F80-09520CBBC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96" b="39332"/>
          <a:stretch/>
        </p:blipFill>
        <p:spPr>
          <a:xfrm>
            <a:off x="0" y="-389316"/>
            <a:ext cx="10826750" cy="301303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6840" y="1260035"/>
            <a:ext cx="4547234" cy="103856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sz="3600" b="1" dirty="0">
                <a:solidFill>
                  <a:prstClr val="black"/>
                </a:solidFill>
                <a:ea typeface="+mj-ea"/>
                <a:cs typeface="+mj-cs"/>
              </a:rPr>
              <a:t>SOLUCIONES UTILIZADAS PARA INFUSIONES </a:t>
            </a:r>
            <a:endParaRPr lang="es-CO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894638" y="2680138"/>
            <a:ext cx="4581964" cy="348417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CO" b="1" dirty="0">
                <a:latin typeface="Arial"/>
                <a:ea typeface="Times New Roman"/>
              </a:rPr>
              <a:t>LACTATO DE RIMGER</a:t>
            </a:r>
          </a:p>
          <a:p>
            <a:pPr>
              <a:buFont typeface="Wingdings" pitchFamily="2" charset="2"/>
              <a:buChar char="Ø"/>
            </a:pPr>
            <a:r>
              <a:rPr lang="es-CO" b="1" dirty="0">
                <a:latin typeface="Arial"/>
                <a:ea typeface="Times New Roman"/>
              </a:rPr>
              <a:t>HARTMAN </a:t>
            </a:r>
          </a:p>
          <a:p>
            <a:pPr>
              <a:buFont typeface="Wingdings" pitchFamily="2" charset="2"/>
              <a:buChar char="Ø"/>
            </a:pPr>
            <a:r>
              <a:rPr lang="es-CO" b="1" dirty="0">
                <a:latin typeface="Arial"/>
                <a:ea typeface="Times New Roman"/>
              </a:rPr>
              <a:t>CLORURO DE SODIO 0,9%</a:t>
            </a:r>
          </a:p>
          <a:p>
            <a:pPr>
              <a:buFont typeface="Wingdings" pitchFamily="2" charset="2"/>
              <a:buChar char="Ø"/>
            </a:pPr>
            <a:r>
              <a:rPr lang="es-CO" b="1" dirty="0">
                <a:latin typeface="Arial"/>
                <a:ea typeface="Times New Roman"/>
              </a:rPr>
              <a:t>DEXTROSA 5% AD</a:t>
            </a:r>
          </a:p>
          <a:p>
            <a:pPr>
              <a:buFont typeface="Wingdings" pitchFamily="2" charset="2"/>
              <a:buChar char="Ø"/>
            </a:pPr>
            <a:r>
              <a:rPr lang="es-CO" b="1" dirty="0">
                <a:latin typeface="Arial"/>
                <a:ea typeface="Times New Roman"/>
              </a:rPr>
              <a:t>DEXTROSA 10% AD</a:t>
            </a:r>
          </a:p>
          <a:p>
            <a:pPr>
              <a:buFont typeface="Wingdings" pitchFamily="2" charset="2"/>
              <a:buChar char="Ø"/>
            </a:pPr>
            <a:r>
              <a:rPr lang="es-CO" b="1" dirty="0">
                <a:latin typeface="Arial"/>
                <a:ea typeface="Times New Roman"/>
              </a:rPr>
              <a:t>DEXTROSA 5O% AD</a:t>
            </a:r>
          </a:p>
          <a:p>
            <a:pPr>
              <a:buFont typeface="Wingdings" pitchFamily="2" charset="2"/>
              <a:buChar char="Ø"/>
            </a:pPr>
            <a:endParaRPr lang="es-CO" dirty="0"/>
          </a:p>
        </p:txBody>
      </p:sp>
      <p:pic>
        <p:nvPicPr>
          <p:cNvPr id="7" name="Marcador de contenido 12" descr="CRISTALOIDES O COLOIDES&#10; ">
            <a:extLst>
              <a:ext uri="{FF2B5EF4-FFF2-40B4-BE49-F238E27FC236}">
                <a16:creationId xmlns:a16="http://schemas.microsoft.com/office/drawing/2014/main" id="{374DA7F9-AEE6-493B-9177-E2FB707A3C22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" b="48643" l="0" r="89969">
                        <a14:foregroundMark x1="9091" y1="26722" x2="19122" y2="32150"/>
                        <a14:foregroundMark x1="9091" y1="29854" x2="3762" y2="36534"/>
                        <a14:foregroundMark x1="2665" y1="39875" x2="6740" y2="48643"/>
                        <a14:foregroundMark x1="33386" y1="5428" x2="59561" y2="32150"/>
                        <a14:foregroundMark x1="54232" y1="3549" x2="84639" y2="6681"/>
                        <a14:foregroundMark x1="61442" y1="7307" x2="63636" y2="25261"/>
                        <a14:foregroundMark x1="78683" y1="8351" x2="77116" y2="26931"/>
                        <a14:foregroundMark x1="30564" y1="32359" x2="38401" y2="48434"/>
                        <a14:foregroundMark x1="21473" y1="28810" x2="22884" y2="32568"/>
                        <a14:foregroundMark x1="28683" y1="4593" x2="28683" y2="4593"/>
                        <a14:foregroundMark x1="25235" y1="6889" x2="25235" y2="6889"/>
                        <a14:backgroundMark x1="5956" y1="22338" x2="313" y2="5428"/>
                        <a14:backgroundMark x1="12853" y1="1461" x2="25549" y2="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697"/>
          <a:stretch/>
        </p:blipFill>
        <p:spPr bwMode="auto">
          <a:xfrm>
            <a:off x="850389" y="2680138"/>
            <a:ext cx="4430110" cy="468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CB8303F8-AE53-4210-94B0-07D1A8DEBD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2" y="5684"/>
            <a:ext cx="923081" cy="921725"/>
          </a:xfrm>
          <a:prstGeom prst="rect">
            <a:avLst/>
          </a:prstGeom>
        </p:spPr>
      </p:pic>
      <p:sp>
        <p:nvSpPr>
          <p:cNvPr id="10" name="CuadroTexto 6">
            <a:extLst>
              <a:ext uri="{FF2B5EF4-FFF2-40B4-BE49-F238E27FC236}">
                <a16:creationId xmlns:a16="http://schemas.microsoft.com/office/drawing/2014/main" id="{1F7E3B11-6FBB-43E4-A5D1-750E58FFD175}"/>
              </a:ext>
            </a:extLst>
          </p:cNvPr>
          <p:cNvSpPr txBox="1"/>
          <p:nvPr/>
        </p:nvSpPr>
        <p:spPr>
          <a:xfrm>
            <a:off x="599733" y="0"/>
            <a:ext cx="191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13" name="CuadroTexto 7">
            <a:extLst>
              <a:ext uri="{FF2B5EF4-FFF2-40B4-BE49-F238E27FC236}">
                <a16:creationId xmlns:a16="http://schemas.microsoft.com/office/drawing/2014/main" id="{7727369C-C37F-4964-AAC8-1A72BD0B3791}"/>
              </a:ext>
            </a:extLst>
          </p:cNvPr>
          <p:cNvSpPr txBox="1"/>
          <p:nvPr/>
        </p:nvSpPr>
        <p:spPr>
          <a:xfrm>
            <a:off x="631442" y="328075"/>
            <a:ext cx="209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14" name="Rectángulo 8">
            <a:extLst>
              <a:ext uri="{FF2B5EF4-FFF2-40B4-BE49-F238E27FC236}">
                <a16:creationId xmlns:a16="http://schemas.microsoft.com/office/drawing/2014/main" id="{D8B97EEE-D5D7-4E84-AEB3-736521375993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3 Rectángulo">
            <a:extLst>
              <a:ext uri="{FF2B5EF4-FFF2-40B4-BE49-F238E27FC236}">
                <a16:creationId xmlns:a16="http://schemas.microsoft.com/office/drawing/2014/main" id="{31EA6198-5E6E-47FD-8B88-CAAE86E26F5F}"/>
              </a:ext>
            </a:extLst>
          </p:cNvPr>
          <p:cNvSpPr/>
          <p:nvPr/>
        </p:nvSpPr>
        <p:spPr>
          <a:xfrm>
            <a:off x="8127132" y="7868705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102B61-C58A-464F-B329-C10E4FCA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77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8CF0A8DA-E7CB-4857-B3C0-0D66E568F1A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100000" l="0" r="100000">
                        <a14:foregroundMark x1="1011" y1="65000" x2="1896" y2="65000"/>
                        <a14:foregroundMark x1="4172" y1="54167" x2="7206" y2="55833"/>
                        <a14:foregroundMark x1="759" y1="51667" x2="99874" y2="45000"/>
                        <a14:foregroundMark x1="885" y1="39167" x2="885" y2="30000"/>
                        <a14:foregroundMark x1="1643" y1="30000" x2="16561" y2="35833"/>
                        <a14:foregroundMark x1="72566" y1="833" x2="99115" y2="13333"/>
                        <a14:backgroundMark x1="12895" y1="74167" x2="17699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-106750"/>
            <a:ext cx="10875190" cy="170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53357" y="-185705"/>
            <a:ext cx="188891" cy="37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500" tIns="46749" rIns="93500" bIns="46749" numCol="1" anchor="ctr" anchorCtr="0" compatLnSpc="1">
            <a:prstTxWarp prst="textNoShape">
              <a:avLst/>
            </a:prstTxWarp>
            <a:spAutoFit/>
          </a:bodyPr>
          <a:lstStyle/>
          <a:p>
            <a:pPr defTabSz="934972"/>
            <a:endParaRPr lang="es-CO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3 Rectángulo"/>
          <p:cNvSpPr/>
          <p:nvPr/>
        </p:nvSpPr>
        <p:spPr>
          <a:xfrm>
            <a:off x="-195200" y="7559104"/>
            <a:ext cx="2952705" cy="325243"/>
          </a:xfrm>
          <a:prstGeom prst="rect">
            <a:avLst/>
          </a:prstGeom>
        </p:spPr>
        <p:txBody>
          <a:bodyPr wrap="square" lIns="93500" tIns="46749" rIns="93500" bIns="46749">
            <a:spAutoFit/>
          </a:bodyPr>
          <a:lstStyle/>
          <a:p>
            <a:pPr algn="ctr" defTabSz="934972">
              <a:defRPr/>
            </a:pPr>
            <a:r>
              <a:rPr lang="es-CO" sz="1500" b="1" cap="all" dirty="0">
                <a:ln w="0"/>
                <a:solidFill>
                  <a:srgbClr val="549E39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Distribución de líquidos </a:t>
            </a:r>
          </a:p>
        </p:txBody>
      </p:sp>
      <p:pic>
        <p:nvPicPr>
          <p:cNvPr id="27" name="Picture 4" descr="https://www.cancer.gov/images/cdr/live/CDR774009-750.jpg">
            <a:extLst>
              <a:ext uri="{FF2B5EF4-FFF2-40B4-BE49-F238E27FC236}">
                <a16:creationId xmlns:a16="http://schemas.microsoft.com/office/drawing/2014/main" id="{B555A722-7C37-45CB-976B-C769DFA45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74" b="829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171" b="14959"/>
          <a:stretch/>
        </p:blipFill>
        <p:spPr bwMode="auto">
          <a:xfrm>
            <a:off x="252713" y="1587889"/>
            <a:ext cx="9707652" cy="657051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www.cancer.gov/images/cdr/live/CDR774009-750.jpg">
            <a:extLst>
              <a:ext uri="{FF2B5EF4-FFF2-40B4-BE49-F238E27FC236}">
                <a16:creationId xmlns:a16="http://schemas.microsoft.com/office/drawing/2014/main" id="{9D449858-036B-4DAA-80A1-E43A9D31A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369" b="63525" l="0" r="6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97" t="28011" r="45811" b="47614"/>
          <a:stretch/>
        </p:blipFill>
        <p:spPr bwMode="auto">
          <a:xfrm>
            <a:off x="2922029" y="1639940"/>
            <a:ext cx="2535409" cy="2815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96465AE-FB9B-4538-A9F8-0336F24ADB4B}"/>
              </a:ext>
            </a:extLst>
          </p:cNvPr>
          <p:cNvSpPr/>
          <p:nvPr/>
        </p:nvSpPr>
        <p:spPr>
          <a:xfrm>
            <a:off x="2352810" y="1305782"/>
            <a:ext cx="1025594" cy="448354"/>
          </a:xfrm>
          <a:prstGeom prst="rect">
            <a:avLst/>
          </a:prstGeom>
        </p:spPr>
        <p:txBody>
          <a:bodyPr wrap="none" lIns="93500" tIns="46749" rIns="93500" bIns="46749">
            <a:spAutoFit/>
          </a:bodyPr>
          <a:lstStyle/>
          <a:p>
            <a:pPr defTabSz="934972"/>
            <a:r>
              <a:rPr lang="es-CO" sz="2300" b="1" dirty="0">
                <a:solidFill>
                  <a:prstClr val="black"/>
                </a:solidFill>
                <a:latin typeface="Times New Roman"/>
                <a:ea typeface="Times New Roman"/>
              </a:rPr>
              <a:t>VENA</a:t>
            </a: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EC9EE11-3D60-4113-B9B7-70A0F4920F2A}"/>
              </a:ext>
            </a:extLst>
          </p:cNvPr>
          <p:cNvSpPr/>
          <p:nvPr/>
        </p:nvSpPr>
        <p:spPr>
          <a:xfrm>
            <a:off x="964454" y="6308051"/>
            <a:ext cx="1595237" cy="448354"/>
          </a:xfrm>
          <a:prstGeom prst="rect">
            <a:avLst/>
          </a:prstGeom>
        </p:spPr>
        <p:txBody>
          <a:bodyPr wrap="none" lIns="93500" tIns="46749" rIns="93500" bIns="46749">
            <a:spAutoFit/>
          </a:bodyPr>
          <a:lstStyle/>
          <a:p>
            <a:pPr defTabSz="934972"/>
            <a:r>
              <a:rPr lang="es-CO" sz="2300" b="1" dirty="0">
                <a:solidFill>
                  <a:prstClr val="black"/>
                </a:solidFill>
                <a:latin typeface="Times New Roman"/>
                <a:ea typeface="Times New Roman"/>
              </a:rPr>
              <a:t>CATETER</a:t>
            </a: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B3F1B1E-98D1-4FD7-B15E-89A26D5268F1}"/>
              </a:ext>
            </a:extLst>
          </p:cNvPr>
          <p:cNvCxnSpPr>
            <a:cxnSpLocks/>
          </p:cNvCxnSpPr>
          <p:nvPr/>
        </p:nvCxnSpPr>
        <p:spPr>
          <a:xfrm>
            <a:off x="2528445" y="1914923"/>
            <a:ext cx="0" cy="2333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9FC499D5-7D79-4BCD-ACB0-D377CFF2FB48}"/>
              </a:ext>
            </a:extLst>
          </p:cNvPr>
          <p:cNvCxnSpPr>
            <a:cxnSpLocks/>
          </p:cNvCxnSpPr>
          <p:nvPr/>
        </p:nvCxnSpPr>
        <p:spPr>
          <a:xfrm flipV="1">
            <a:off x="2757505" y="4248595"/>
            <a:ext cx="0" cy="23032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 descr="Resultado de imagen de venopuncion periferica">
            <a:extLst>
              <a:ext uri="{FF2B5EF4-FFF2-40B4-BE49-F238E27FC236}">
                <a16:creationId xmlns:a16="http://schemas.microsoft.com/office/drawing/2014/main" id="{CE2F192F-37A9-49D8-8DEB-80AB1EFDC796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16" b="956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73" r="18145" b="12512"/>
          <a:stretch/>
        </p:blipFill>
        <p:spPr bwMode="auto">
          <a:xfrm>
            <a:off x="6026657" y="1714604"/>
            <a:ext cx="2066402" cy="19975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8">
            <a:extLst>
              <a:ext uri="{FF2B5EF4-FFF2-40B4-BE49-F238E27FC236}">
                <a16:creationId xmlns:a16="http://schemas.microsoft.com/office/drawing/2014/main" id="{BF43333B-8EF6-496A-BD26-B1A01E59646E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40125B-A13A-49D6-B931-25319076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Imagen 5">
            <a:extLst>
              <a:ext uri="{FF2B5EF4-FFF2-40B4-BE49-F238E27FC236}">
                <a16:creationId xmlns:a16="http://schemas.microsoft.com/office/drawing/2014/main" id="{03580C56-814C-4395-9319-94BE0CFDED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1" y="1147410"/>
            <a:ext cx="599733" cy="598852"/>
          </a:xfrm>
          <a:prstGeom prst="rect">
            <a:avLst/>
          </a:prstGeom>
        </p:spPr>
      </p:pic>
      <p:sp>
        <p:nvSpPr>
          <p:cNvPr id="18" name="CuadroTexto 6">
            <a:extLst>
              <a:ext uri="{FF2B5EF4-FFF2-40B4-BE49-F238E27FC236}">
                <a16:creationId xmlns:a16="http://schemas.microsoft.com/office/drawing/2014/main" id="{2C179B5E-7A2E-4249-AF8B-83AB6379A8A6}"/>
              </a:ext>
            </a:extLst>
          </p:cNvPr>
          <p:cNvSpPr txBox="1"/>
          <p:nvPr/>
        </p:nvSpPr>
        <p:spPr>
          <a:xfrm>
            <a:off x="571038" y="921365"/>
            <a:ext cx="1449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A0B27363-162E-45D5-8079-51838AA9A5DF}"/>
              </a:ext>
            </a:extLst>
          </p:cNvPr>
          <p:cNvSpPr txBox="1"/>
          <p:nvPr/>
        </p:nvSpPr>
        <p:spPr>
          <a:xfrm>
            <a:off x="622480" y="1434000"/>
            <a:ext cx="1591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Popular del Cesar</a:t>
            </a:r>
          </a:p>
        </p:txBody>
      </p:sp>
    </p:spTree>
    <p:extLst>
      <p:ext uri="{BB962C8B-B14F-4D97-AF65-F5344CB8AC3E}">
        <p14:creationId xmlns:p14="http://schemas.microsoft.com/office/powerpoint/2010/main" val="402923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4">
            <a:extLst>
              <a:ext uri="{FF2B5EF4-FFF2-40B4-BE49-F238E27FC236}">
                <a16:creationId xmlns:a16="http://schemas.microsoft.com/office/drawing/2014/main" id="{EA4CFFD6-09CB-42DD-A502-19CB05978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26"/>
          <a:stretch/>
        </p:blipFill>
        <p:spPr>
          <a:xfrm>
            <a:off x="0" y="0"/>
            <a:ext cx="10826750" cy="22128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1291" y="1529838"/>
            <a:ext cx="4505594" cy="1353344"/>
          </a:xfrm>
        </p:spPr>
        <p:txBody>
          <a:bodyPr>
            <a:normAutofit fontScale="90000"/>
          </a:bodyPr>
          <a:lstStyle/>
          <a:p>
            <a:br>
              <a:rPr lang="es-ES_tradnl" dirty="0"/>
            </a:br>
            <a:r>
              <a:rPr lang="es-ES_tradnl" b="1" dirty="0"/>
              <a:t>PROCEDIMIENTO</a:t>
            </a:r>
            <a:br>
              <a:rPr lang="es-CO" b="1" dirty="0"/>
            </a:b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88848" y="2661500"/>
            <a:ext cx="7079985" cy="5199249"/>
          </a:xfrm>
        </p:spPr>
        <p:txBody>
          <a:bodyPr>
            <a:normAutofit lnSpcReduction="10000"/>
          </a:bodyPr>
          <a:lstStyle/>
          <a:p>
            <a:pPr lvl="0" algn="just">
              <a:buClr>
                <a:prstClr val="black"/>
              </a:buClr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s-ES_tradnl" sz="2800" i="1" cap="none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Infórmese con precisión de la situación clínica del paciente mediante la observación, la entrevista, la historia clínica y otros datos. </a:t>
            </a:r>
            <a:endParaRPr lang="es-CO" sz="2800" i="1" cap="none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CO" sz="2800" i="1" cap="none" dirty="0">
                <a:latin typeface="Arial Narrow" panose="020B0606020202030204" pitchFamily="34" charset="0"/>
              </a:rPr>
              <a:t>Seguir los lineamientos de la institución. (Bomba o gravedad)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2800" i="1" cap="none" dirty="0">
                <a:latin typeface="Arial Narrow" panose="020B0606020202030204" pitchFamily="34" charset="0"/>
              </a:rPr>
              <a:t>Revisar las ordenes del medico para la solución IV.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2800" i="1" cap="none" dirty="0">
                <a:latin typeface="Arial Narrow" panose="020B0606020202030204" pitchFamily="34" charset="0"/>
              </a:rPr>
              <a:t>Comprobar la permeabilidad de la vía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2800" i="1" cap="none" dirty="0">
                <a:latin typeface="Arial Narrow" panose="020B0606020202030204" pitchFamily="34" charset="0"/>
              </a:rPr>
              <a:t>Verificar los factores de goteo (numero de gotas en 1ml. de los equipos en uso.</a:t>
            </a:r>
          </a:p>
          <a:p>
            <a:endParaRPr lang="es-CO" dirty="0"/>
          </a:p>
        </p:txBody>
      </p:sp>
      <p:pic>
        <p:nvPicPr>
          <p:cNvPr id="9" name="Imagen 5">
            <a:extLst>
              <a:ext uri="{FF2B5EF4-FFF2-40B4-BE49-F238E27FC236}">
                <a16:creationId xmlns:a16="http://schemas.microsoft.com/office/drawing/2014/main" id="{79B45B32-FE8B-43EB-8C9C-63C79F4392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2" y="5684"/>
            <a:ext cx="923081" cy="921725"/>
          </a:xfrm>
          <a:prstGeom prst="rect">
            <a:avLst/>
          </a:prstGeom>
        </p:spPr>
      </p:pic>
      <p:sp>
        <p:nvSpPr>
          <p:cNvPr id="10" name="CuadroTexto 6">
            <a:extLst>
              <a:ext uri="{FF2B5EF4-FFF2-40B4-BE49-F238E27FC236}">
                <a16:creationId xmlns:a16="http://schemas.microsoft.com/office/drawing/2014/main" id="{B1846E1A-1923-45D1-A78A-C05C1BCE144A}"/>
              </a:ext>
            </a:extLst>
          </p:cNvPr>
          <p:cNvSpPr txBox="1"/>
          <p:nvPr/>
        </p:nvSpPr>
        <p:spPr>
          <a:xfrm>
            <a:off x="599733" y="0"/>
            <a:ext cx="189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:a16="http://schemas.microsoft.com/office/drawing/2014/main" id="{D4E6086A-6262-4695-AC8C-18AEA4F01825}"/>
              </a:ext>
            </a:extLst>
          </p:cNvPr>
          <p:cNvSpPr txBox="1"/>
          <p:nvPr/>
        </p:nvSpPr>
        <p:spPr>
          <a:xfrm>
            <a:off x="674687" y="259314"/>
            <a:ext cx="189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0029CF8-1F5F-4F1B-B604-11447D80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000" y1="26577" x2="20000" y2="27703"/>
                        <a14:foregroundMark x1="21333" y1="40090" x2="21333" y2="20946"/>
                        <a14:foregroundMark x1="35000" y1="10811" x2="11000" y2="22748"/>
                        <a14:foregroundMark x1="6000" y1="23874" x2="20667" y2="18919"/>
                        <a14:foregroundMark x1="28667" y1="14640" x2="44333" y2="12162"/>
                        <a14:foregroundMark x1="27333" y1="9910" x2="41333" y2="9459"/>
                        <a14:foregroundMark x1="62667" y1="6081" x2="62000" y2="61261"/>
                        <a14:foregroundMark x1="74667" y1="6532" x2="75000" y2="51126"/>
                        <a14:foregroundMark x1="70667" y1="61261" x2="74000" y2="51802"/>
                        <a14:foregroundMark x1="63333" y1="75676" x2="80667" y2="94369"/>
                        <a14:foregroundMark x1="78333" y1="77252" x2="87667" y2="91441"/>
                        <a14:foregroundMark x1="21333" y1="59459" x2="28000" y2="68919"/>
                        <a14:foregroundMark x1="18667" y1="75225" x2="34333" y2="77252"/>
                        <a14:foregroundMark x1="12333" y1="80405" x2="24333" y2="90090"/>
                        <a14:foregroundMark x1="27000" y1="79054" x2="28667" y2="54505"/>
                        <a14:foregroundMark x1="32000" y1="77027" x2="23667" y2="79054"/>
                        <a14:foregroundMark x1="61333" y1="81532" x2="62667" y2="98874"/>
                        <a14:foregroundMark x1="77667" y1="77703" x2="84000" y2="73198"/>
                        <a14:foregroundMark x1="87000" y1="84910" x2="87000" y2="84910"/>
                        <a14:foregroundMark x1="58333" y1="10811" x2="58333" y2="10811"/>
                        <a14:foregroundMark x1="53333" y1="6982" x2="73333" y2="5631"/>
                        <a14:foregroundMark x1="38667" y1="40541" x2="56333" y2="40541"/>
                        <a14:foregroundMark x1="35667" y1="22973" x2="51333" y2="22973"/>
                        <a14:foregroundMark x1="37667" y1="27252" x2="57667" y2="27252"/>
                        <a14:foregroundMark x1="3000" y1="59459" x2="19333" y2="57432"/>
                        <a14:foregroundMark x1="23667" y1="92117" x2="43667" y2="92117"/>
                        <a14:foregroundMark x1="23667" y1="78153" x2="27333" y2="8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1337" y="2661500"/>
            <a:ext cx="2857500" cy="4229100"/>
          </a:xfrm>
          <a:prstGeom prst="rect">
            <a:avLst/>
          </a:prstGeom>
        </p:spPr>
      </p:pic>
      <p:sp>
        <p:nvSpPr>
          <p:cNvPr id="15" name="Rectángulo 8">
            <a:extLst>
              <a:ext uri="{FF2B5EF4-FFF2-40B4-BE49-F238E27FC236}">
                <a16:creationId xmlns:a16="http://schemas.microsoft.com/office/drawing/2014/main" id="{62EDA540-BA56-4AB7-9E40-57E950607983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id="{76DC22C9-954A-440A-AD0F-1F81CD696923}"/>
              </a:ext>
            </a:extLst>
          </p:cNvPr>
          <p:cNvSpPr/>
          <p:nvPr/>
        </p:nvSpPr>
        <p:spPr>
          <a:xfrm>
            <a:off x="8223384" y="7860749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85FBB1-B64E-4AAF-A043-E2A10356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02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37" y="1223882"/>
            <a:ext cx="5062388" cy="750771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br>
              <a:rPr lang="es-ES_tradnl" sz="1800" dirty="0">
                <a:solidFill>
                  <a:prstClr val="black"/>
                </a:solidFill>
                <a:ea typeface="Times New Roman"/>
              </a:rPr>
            </a:br>
            <a:br>
              <a:rPr lang="es-ES_tradnl" sz="1800" dirty="0">
                <a:solidFill>
                  <a:prstClr val="black"/>
                </a:solidFill>
                <a:ea typeface="Times New Roman"/>
              </a:rPr>
            </a:br>
            <a:br>
              <a:rPr lang="es-ES_tradnl" sz="1800" dirty="0">
                <a:solidFill>
                  <a:prstClr val="black"/>
                </a:solidFill>
                <a:ea typeface="Times New Roman"/>
              </a:rPr>
            </a:br>
            <a:r>
              <a:rPr lang="es-ES_tradnl" sz="4900" b="1" dirty="0">
                <a:solidFill>
                  <a:prstClr val="black"/>
                </a:solidFill>
                <a:ea typeface="Times New Roman"/>
              </a:rPr>
              <a:t>PROCEDIMIENTO</a:t>
            </a:r>
            <a:br>
              <a:rPr lang="es-CO" sz="4900" b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es-CO" sz="49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69705" y="2484004"/>
            <a:ext cx="7219815" cy="49668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s-ES_tradnl" sz="2800" i="1" cap="none" dirty="0">
                <a:latin typeface="Arial Narrow" panose="020B0606020202030204" pitchFamily="34" charset="0"/>
                <a:ea typeface="Times New Roman"/>
              </a:rPr>
              <a:t>Haga encabezamiento de la hoja con los datos de identificación del paciente; registre la fecha de inicio de los líquidos.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CO" sz="2800" i="1" cap="none" dirty="0">
                <a:solidFill>
                  <a:prstClr val="black"/>
                </a:solidFill>
                <a:latin typeface="Arial Narrow" panose="020B0606020202030204" pitchFamily="34" charset="0"/>
              </a:rPr>
              <a:t>Calcular velocidad de flujo. (Calculo de goteo).</a:t>
            </a:r>
            <a:endParaRPr lang="es-ES_tradnl" sz="2800" i="1" cap="none" dirty="0">
              <a:latin typeface="Arial Narrow" panose="020B0606020202030204" pitchFamily="34" charset="0"/>
              <a:ea typeface="Times New Roman"/>
            </a:endParaRPr>
          </a:p>
          <a:p>
            <a:pPr algn="just"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s-ES_tradnl" sz="2800" i="1" cap="none" dirty="0">
                <a:latin typeface="Arial Narrow" panose="020B0606020202030204" pitchFamily="34" charset="0"/>
                <a:ea typeface="Times New Roman"/>
              </a:rPr>
              <a:t>Realice distribución de las horas en que se administra cada bolsa.</a:t>
            </a:r>
            <a:endParaRPr lang="es-CO" sz="2800" i="1" cap="none" dirty="0">
              <a:latin typeface="Arial Narrow" panose="020B0606020202030204" pitchFamily="34" charset="0"/>
              <a:ea typeface="Times New Roman"/>
            </a:endParaRPr>
          </a:p>
          <a:p>
            <a:pPr algn="just"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s-ES_tradnl" sz="2800" i="1" cap="none" dirty="0">
                <a:latin typeface="Arial Narrow" panose="020B0606020202030204" pitchFamily="34" charset="0"/>
                <a:ea typeface="Times New Roman"/>
              </a:rPr>
              <a:t> Registre en el formato de distribución de líquidos los datos anteriores.</a:t>
            </a:r>
            <a:endParaRPr lang="es-CO" sz="2800" i="1" cap="none" dirty="0">
              <a:latin typeface="Arial Narrow" panose="020B0606020202030204" pitchFamily="34" charset="0"/>
              <a:ea typeface="Times New Roman"/>
            </a:endParaRP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C114B081-71A1-4FDB-8385-83909188DE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41"/>
          <a:stretch/>
        </p:blipFill>
        <p:spPr>
          <a:xfrm>
            <a:off x="0" y="1325"/>
            <a:ext cx="10826750" cy="228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94519DEE-7C52-4174-BA46-D85A88131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35" y="-5768"/>
            <a:ext cx="923081" cy="921725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DEA27C12-E2DE-420A-A091-E050F28284D7}"/>
              </a:ext>
            </a:extLst>
          </p:cNvPr>
          <p:cNvSpPr txBox="1"/>
          <p:nvPr/>
        </p:nvSpPr>
        <p:spPr>
          <a:xfrm>
            <a:off x="687180" y="0"/>
            <a:ext cx="207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10" name="CuadroTexto 7">
            <a:extLst>
              <a:ext uri="{FF2B5EF4-FFF2-40B4-BE49-F238E27FC236}">
                <a16:creationId xmlns:a16="http://schemas.microsoft.com/office/drawing/2014/main" id="{FBDC63F6-317A-43B8-8DA1-0859E797E1AB}"/>
              </a:ext>
            </a:extLst>
          </p:cNvPr>
          <p:cNvSpPr txBox="1"/>
          <p:nvPr/>
        </p:nvSpPr>
        <p:spPr>
          <a:xfrm>
            <a:off x="739411" y="281281"/>
            <a:ext cx="186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pic>
        <p:nvPicPr>
          <p:cNvPr id="2050" name="Picture 2" descr="Resultado de imagen para ENFERMERA ESCRIBIENDO">
            <a:extLst>
              <a:ext uri="{FF2B5EF4-FFF2-40B4-BE49-F238E27FC236}">
                <a16:creationId xmlns:a16="http://schemas.microsoft.com/office/drawing/2014/main" id="{561ACEED-C7A5-490F-B5D8-EFD0F0E87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054" t="-4301" r="1891" b="-7204"/>
          <a:stretch/>
        </p:blipFill>
        <p:spPr bwMode="auto">
          <a:xfrm flipH="1">
            <a:off x="7828924" y="1738271"/>
            <a:ext cx="2997826" cy="59150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8">
            <a:extLst>
              <a:ext uri="{FF2B5EF4-FFF2-40B4-BE49-F238E27FC236}">
                <a16:creationId xmlns:a16="http://schemas.microsoft.com/office/drawing/2014/main" id="{96C53761-86F4-4A22-BB79-B4C508930674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3 Rectángulo">
            <a:extLst>
              <a:ext uri="{FF2B5EF4-FFF2-40B4-BE49-F238E27FC236}">
                <a16:creationId xmlns:a16="http://schemas.microsoft.com/office/drawing/2014/main" id="{FE6607FC-FC73-4AF9-B0A0-9D710814C3B2}"/>
              </a:ext>
            </a:extLst>
          </p:cNvPr>
          <p:cNvSpPr/>
          <p:nvPr/>
        </p:nvSpPr>
        <p:spPr>
          <a:xfrm>
            <a:off x="8127132" y="7868705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284AF2-5CFD-4D2B-B332-1C494E3A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02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4">
            <a:extLst>
              <a:ext uri="{FF2B5EF4-FFF2-40B4-BE49-F238E27FC236}">
                <a16:creationId xmlns:a16="http://schemas.microsoft.com/office/drawing/2014/main" id="{349BDF9E-62B9-4D70-B8DF-E370CC11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0826750" cy="361728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9362" y="1082674"/>
            <a:ext cx="4747114" cy="1197461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b="1" dirty="0"/>
              <a:t> CALCULO DE GOTEO DE</a:t>
            </a:r>
            <a:br>
              <a:rPr lang="es-CO" sz="2800" b="1" dirty="0"/>
            </a:br>
            <a:r>
              <a:rPr lang="es-CO" sz="2800" b="1" dirty="0"/>
              <a:t> LIQUIDOS ENDOVENOSOS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374773" y="2529840"/>
            <a:ext cx="7306187" cy="531547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Clr>
                <a:prstClr val="black"/>
              </a:buClr>
              <a:buSzPts val="1000"/>
              <a:buNone/>
              <a:tabLst>
                <a:tab pos="457200" algn="l"/>
              </a:tabLst>
            </a:pPr>
            <a:r>
              <a:rPr lang="es-CO" sz="2800" i="1" cap="none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Técnica que se realiza para administrar al paciente una solución gota a gota a través de una vena por un tiempo determinado, calculando </a:t>
            </a:r>
            <a:r>
              <a:rPr lang="es-CO" sz="2800" i="1" cap="none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la velocidad del flujo a que deben ser administrados</a:t>
            </a:r>
            <a:endParaRPr lang="es-CO" sz="2800" i="1" dirty="0">
              <a:solidFill>
                <a:srgbClr val="3B3835"/>
              </a:solidFill>
              <a:latin typeface="Arial Narrow" panose="020B0606020202030204" pitchFamily="34" charset="0"/>
              <a:cs typeface="Times New Roman"/>
            </a:endParaRPr>
          </a:p>
          <a:p>
            <a:pPr marL="0" lvl="0" indent="0">
              <a:lnSpc>
                <a:spcPct val="115000"/>
              </a:lnSpc>
              <a:buClr>
                <a:prstClr val="black"/>
              </a:buClr>
              <a:buSzPts val="1000"/>
              <a:buNone/>
              <a:tabLst>
                <a:tab pos="457200" algn="l"/>
              </a:tabLst>
            </a:pPr>
            <a:r>
              <a:rPr lang="es-CO" sz="2800" i="1" cap="none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Con esto  se contribuye a: </a:t>
            </a:r>
          </a:p>
          <a:p>
            <a:pPr lvl="0">
              <a:lnSpc>
                <a:spcPct val="115000"/>
              </a:lnSpc>
              <a:buClr>
                <a:prstClr val="black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CO" sz="2800" i="1" cap="none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La recuperación del  paciente  </a:t>
            </a:r>
          </a:p>
          <a:p>
            <a:pPr>
              <a:lnSpc>
                <a:spcPct val="115000"/>
              </a:lnSpc>
              <a:buClr>
                <a:prstClr val="black"/>
              </a:buCl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CO" sz="2800" i="1" cap="none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Se evitara factores tóxicos que puedan causar una iatrogenia 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s-CO" sz="2800" cap="none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s-CO" sz="3300" cap="none" dirty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s-CO" sz="3300" cap="none" dirty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CO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247"/>
          <a:stretch/>
        </p:blipFill>
        <p:spPr bwMode="auto">
          <a:xfrm flipH="1">
            <a:off x="7470069" y="2283598"/>
            <a:ext cx="3286384" cy="5047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3A6A361B-C4FC-4560-8E2E-792029F9A0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80" y="-101452"/>
            <a:ext cx="923081" cy="921725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71EF31E4-5711-4153-AD97-2578835FABB5}"/>
              </a:ext>
            </a:extLst>
          </p:cNvPr>
          <p:cNvSpPr txBox="1"/>
          <p:nvPr/>
        </p:nvSpPr>
        <p:spPr>
          <a:xfrm>
            <a:off x="783778" y="-44999"/>
            <a:ext cx="225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:a16="http://schemas.microsoft.com/office/drawing/2014/main" id="{E7FFE17C-5103-4CA3-B103-DBAB4D2DE59D}"/>
              </a:ext>
            </a:extLst>
          </p:cNvPr>
          <p:cNvSpPr txBox="1"/>
          <p:nvPr/>
        </p:nvSpPr>
        <p:spPr>
          <a:xfrm>
            <a:off x="741298" y="159206"/>
            <a:ext cx="225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14" name="Rectángulo 8">
            <a:extLst>
              <a:ext uri="{FF2B5EF4-FFF2-40B4-BE49-F238E27FC236}">
                <a16:creationId xmlns:a16="http://schemas.microsoft.com/office/drawing/2014/main" id="{603530AC-5FA9-41BD-9CB9-B9ADEF455D75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3 Rectángulo">
            <a:extLst>
              <a:ext uri="{FF2B5EF4-FFF2-40B4-BE49-F238E27FC236}">
                <a16:creationId xmlns:a16="http://schemas.microsoft.com/office/drawing/2014/main" id="{FC9382DC-8F17-4282-8009-E481C7F1FDCC}"/>
              </a:ext>
            </a:extLst>
          </p:cNvPr>
          <p:cNvSpPr/>
          <p:nvPr/>
        </p:nvSpPr>
        <p:spPr>
          <a:xfrm>
            <a:off x="8136145" y="7845311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218438-61EE-477D-B536-3354C301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1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938"/>
            <a:ext cx="10826750" cy="3913514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2" y="5684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674687" y="-28997"/>
            <a:ext cx="2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757813" y="228837"/>
            <a:ext cx="211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6CB9A84-8CCE-4CB6-9DD9-1BD39D41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8" y="1813291"/>
            <a:ext cx="6970664" cy="2539354"/>
          </a:xfrm>
        </p:spPr>
        <p:txBody>
          <a:bodyPr>
            <a:noAutofit/>
          </a:bodyPr>
          <a:lstStyle/>
          <a:p>
            <a:pPr algn="l"/>
            <a:r>
              <a:rPr lang="es-CO" sz="6000" b="1" dirty="0"/>
              <a:t>F</a:t>
            </a:r>
            <a:r>
              <a:rPr lang="es-CO" sz="6000" b="1" cap="none" dirty="0"/>
              <a:t>ormulas</a:t>
            </a:r>
            <a:r>
              <a:rPr lang="es-CO" sz="6000" b="1" dirty="0"/>
              <a:t> </a:t>
            </a:r>
            <a:r>
              <a:rPr lang="es-CO" sz="6000" b="1" cap="none" dirty="0"/>
              <a:t>de</a:t>
            </a:r>
            <a:r>
              <a:rPr lang="es-CO" sz="6000" b="1" dirty="0"/>
              <a:t> c</a:t>
            </a:r>
            <a:r>
              <a:rPr lang="es-CO" sz="6000" b="1" cap="none" dirty="0"/>
              <a:t>alculo</a:t>
            </a:r>
            <a:br>
              <a:rPr lang="es-CO" sz="6000" b="1" dirty="0"/>
            </a:br>
            <a:r>
              <a:rPr lang="es-CO" sz="6000" b="1" dirty="0">
                <a:solidFill>
                  <a:prstClr val="black"/>
                </a:solidFill>
              </a:rPr>
              <a:t>        </a:t>
            </a:r>
            <a:r>
              <a:rPr lang="es-CO" sz="6000" b="1" cap="none" dirty="0">
                <a:solidFill>
                  <a:prstClr val="black"/>
                </a:solidFill>
              </a:rPr>
              <a:t>de</a:t>
            </a:r>
            <a:br>
              <a:rPr lang="es-CO" sz="4800" dirty="0"/>
            </a:br>
            <a:r>
              <a:rPr lang="es-CO" sz="4800" dirty="0">
                <a:solidFill>
                  <a:prstClr val="black"/>
                </a:solidFill>
              </a:rPr>
              <a:t> </a:t>
            </a:r>
            <a:endParaRPr lang="es-CO" sz="48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FD3CD8-5CEB-4949-AD02-977E5725A1DA}"/>
              </a:ext>
            </a:extLst>
          </p:cNvPr>
          <p:cNvSpPr/>
          <p:nvPr/>
        </p:nvSpPr>
        <p:spPr>
          <a:xfrm>
            <a:off x="2988935" y="3247821"/>
            <a:ext cx="31951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000" b="1" dirty="0">
                <a:solidFill>
                  <a:prstClr val="black"/>
                </a:solidFill>
                <a:ea typeface="+mj-ea"/>
                <a:cs typeface="+mj-cs"/>
              </a:rPr>
              <a:t>GOTEO</a:t>
            </a:r>
            <a:endParaRPr lang="es-CO" sz="8000" dirty="0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143F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5494704" y="3225567"/>
            <a:ext cx="723216" cy="112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96CB4CE-D70F-43CB-AEB5-00C01B143C05}"/>
              </a:ext>
            </a:extLst>
          </p:cNvPr>
          <p:cNvSpPr/>
          <p:nvPr/>
        </p:nvSpPr>
        <p:spPr>
          <a:xfrm>
            <a:off x="1335328" y="4530607"/>
            <a:ext cx="7334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0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s-CO" sz="3200" b="1" dirty="0">
                <a:solidFill>
                  <a:prstClr val="black"/>
                </a:solidFill>
                <a:ea typeface="+mj-ea"/>
                <a:cs typeface="+mj-cs"/>
              </a:rPr>
              <a:t>PARA SOLUCIONES PARENTERALES</a:t>
            </a:r>
            <a:endParaRPr lang="es-CO" sz="3200" b="1" dirty="0"/>
          </a:p>
        </p:txBody>
      </p:sp>
      <p:pic>
        <p:nvPicPr>
          <p:cNvPr id="13" name="Imagen 12" descr="https://s-media-cache-ak0.pinimg.com/236x/9e/31/b1/9e31b15fe3ddef0750f33278a0540c14.jpg">
            <a:extLst>
              <a:ext uri="{FF2B5EF4-FFF2-40B4-BE49-F238E27FC236}">
                <a16:creationId xmlns:a16="http://schemas.microsoft.com/office/drawing/2014/main" id="{AFB6C488-1278-4E9F-B14A-B8F889FA9236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34" l="8051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51" y="1549058"/>
            <a:ext cx="3311094" cy="685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3 Rectángulo">
            <a:extLst>
              <a:ext uri="{FF2B5EF4-FFF2-40B4-BE49-F238E27FC236}">
                <a16:creationId xmlns:a16="http://schemas.microsoft.com/office/drawing/2014/main" id="{76444A9C-4C4A-4561-9F24-A47E308C3FD5}"/>
              </a:ext>
            </a:extLst>
          </p:cNvPr>
          <p:cNvSpPr/>
          <p:nvPr/>
        </p:nvSpPr>
        <p:spPr>
          <a:xfrm>
            <a:off x="8256827" y="7868705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019185F-EA8D-445C-9780-F74AD274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62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2"/>
          <a:stretch/>
        </p:blipFill>
        <p:spPr>
          <a:xfrm>
            <a:off x="0" y="-263477"/>
            <a:ext cx="10826750" cy="2380144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54" y="-12479"/>
            <a:ext cx="768633" cy="767504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43553" y="-78083"/>
            <a:ext cx="2196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43553" y="114817"/>
            <a:ext cx="2113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Popular del Cesar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143F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197353" y="1426378"/>
            <a:ext cx="393348" cy="53380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https://s-media-cache-ak0.pinimg.com/236x/9e/31/b1/9e31b15fe3ddef0750f33278a0540c14.jpg">
            <a:extLst>
              <a:ext uri="{FF2B5EF4-FFF2-40B4-BE49-F238E27FC236}">
                <a16:creationId xmlns:a16="http://schemas.microsoft.com/office/drawing/2014/main" id="{AFB6C488-1278-4E9F-B14A-B8F889FA9236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34" l="8051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51" y="1243584"/>
            <a:ext cx="3311094" cy="71559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ítulo 6">
            <a:extLst>
              <a:ext uri="{FF2B5EF4-FFF2-40B4-BE49-F238E27FC236}">
                <a16:creationId xmlns:a16="http://schemas.microsoft.com/office/drawing/2014/main" id="{A07D964D-9D2A-4FCC-9D20-B4E381CD3D2A}"/>
              </a:ext>
            </a:extLst>
          </p:cNvPr>
          <p:cNvSpPr txBox="1">
            <a:spLocks/>
          </p:cNvSpPr>
          <p:nvPr/>
        </p:nvSpPr>
        <p:spPr>
          <a:xfrm>
            <a:off x="1641978" y="692642"/>
            <a:ext cx="5876486" cy="1663296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450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O" sz="5300" b="1" dirty="0">
              <a:latin typeface="Arial Black" panose="020B0A04020102020204" pitchFamily="34" charset="0"/>
            </a:endParaRPr>
          </a:p>
          <a:p>
            <a:pPr algn="l"/>
            <a:r>
              <a:rPr lang="es-CO" sz="6400" b="1" dirty="0">
                <a:latin typeface="Arial Black" panose="020B0A04020102020204" pitchFamily="34" charset="0"/>
              </a:rPr>
              <a:t>F</a:t>
            </a:r>
            <a:r>
              <a:rPr lang="es-CO" sz="6400" b="1" cap="none" dirty="0">
                <a:latin typeface="Arial Black" panose="020B0A04020102020204" pitchFamily="34" charset="0"/>
              </a:rPr>
              <a:t>ormulas</a:t>
            </a:r>
            <a:r>
              <a:rPr lang="es-CO" sz="6400" b="1" dirty="0">
                <a:latin typeface="Arial Black" panose="020B0A04020102020204" pitchFamily="34" charset="0"/>
              </a:rPr>
              <a:t> d</a:t>
            </a:r>
            <a:r>
              <a:rPr lang="es-CO" sz="6400" b="1" cap="none" dirty="0">
                <a:latin typeface="Arial Black" panose="020B0A04020102020204" pitchFamily="34" charset="0"/>
              </a:rPr>
              <a:t>e</a:t>
            </a:r>
            <a:r>
              <a:rPr lang="es-CO" sz="6400" b="1" dirty="0">
                <a:latin typeface="Arial Black" panose="020B0A04020102020204" pitchFamily="34" charset="0"/>
              </a:rPr>
              <a:t> </a:t>
            </a:r>
            <a:r>
              <a:rPr lang="es-CO" sz="6400" b="1" cap="none" dirty="0">
                <a:latin typeface="Arial Black" panose="020B0A04020102020204" pitchFamily="34" charset="0"/>
              </a:rPr>
              <a:t>Calculo</a:t>
            </a:r>
            <a:br>
              <a:rPr lang="es-CO" sz="6400" b="1" cap="none" dirty="0">
                <a:latin typeface="Arial Black" panose="020B0A04020102020204" pitchFamily="34" charset="0"/>
              </a:rPr>
            </a:br>
            <a:r>
              <a:rPr lang="es-CO" sz="6400" b="1" cap="none" dirty="0">
                <a:solidFill>
                  <a:prstClr val="black"/>
                </a:solidFill>
                <a:latin typeface="Arial Black" panose="020B0A04020102020204" pitchFamily="34" charset="0"/>
              </a:rPr>
              <a:t>   de</a:t>
            </a:r>
          </a:p>
          <a:p>
            <a:pPr algn="l"/>
            <a:r>
              <a:rPr lang="es-CO" sz="3700" cap="none" dirty="0">
                <a:latin typeface="Arial Black" panose="020B0A04020102020204" pitchFamily="34" charset="0"/>
              </a:rPr>
              <a:t>             </a:t>
            </a:r>
            <a:r>
              <a:rPr lang="es-CO" sz="8400" b="1" cap="none" dirty="0">
                <a:latin typeface="Arial Black" panose="020B0A04020102020204" pitchFamily="34" charset="0"/>
              </a:rPr>
              <a:t>GOTE</a:t>
            </a:r>
          </a:p>
          <a:p>
            <a:pPr algn="l"/>
            <a:r>
              <a:rPr lang="es-CO" sz="5300" b="1" i="1" dirty="0">
                <a:latin typeface="Arial Narrow" panose="020B0606020202030204" pitchFamily="34" charset="0"/>
              </a:rPr>
              <a:t> </a:t>
            </a:r>
            <a:r>
              <a:rPr lang="es-CO" sz="3700" b="1" i="1" dirty="0">
                <a:latin typeface="Arial Black" panose="020B0A04020102020204" pitchFamily="34" charset="0"/>
              </a:rPr>
              <a:t>PARA SOLUCIONES PARENTERALES 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648FC34D-9464-4C8C-9760-D3880AE87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869526"/>
              </p:ext>
            </p:extLst>
          </p:nvPr>
        </p:nvGraphicFramePr>
        <p:xfrm>
          <a:off x="181773" y="2708245"/>
          <a:ext cx="8424507" cy="324217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33534">
                  <a:extLst>
                    <a:ext uri="{9D8B030D-6E8A-4147-A177-3AD203B41FA5}">
                      <a16:colId xmlns:a16="http://schemas.microsoft.com/office/drawing/2014/main" val="1577411188"/>
                    </a:ext>
                  </a:extLst>
                </a:gridCol>
                <a:gridCol w="3132832">
                  <a:extLst>
                    <a:ext uri="{9D8B030D-6E8A-4147-A177-3AD203B41FA5}">
                      <a16:colId xmlns:a16="http://schemas.microsoft.com/office/drawing/2014/main" val="2143524932"/>
                    </a:ext>
                  </a:extLst>
                </a:gridCol>
                <a:gridCol w="2358141">
                  <a:extLst>
                    <a:ext uri="{9D8B030D-6E8A-4147-A177-3AD203B41FA5}">
                      <a16:colId xmlns:a16="http://schemas.microsoft.com/office/drawing/2014/main" val="3559341280"/>
                    </a:ext>
                  </a:extLst>
                </a:gridCol>
              </a:tblGrid>
              <a:tr h="196990">
                <a:tc>
                  <a:txBody>
                    <a:bodyPr/>
                    <a:lstStyle/>
                    <a:p>
                      <a:pPr algn="ctr"/>
                      <a:r>
                        <a:rPr lang="es-CO" sz="2400" i="1" dirty="0">
                          <a:latin typeface="Arial Black" panose="020B0A04020102020204" pitchFamily="34" charset="0"/>
                        </a:rPr>
                        <a:t>EQUIPO</a:t>
                      </a:r>
                      <a:endParaRPr lang="es-MX" sz="2400" i="1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i="1" dirty="0">
                          <a:latin typeface="Arial Black" panose="020B0A04020102020204" pitchFamily="34" charset="0"/>
                        </a:rPr>
                        <a:t>GOTAS POR ML.</a:t>
                      </a:r>
                      <a:endParaRPr lang="es-MX" sz="2400" i="1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i="1" dirty="0">
                          <a:latin typeface="Arial Black" panose="020B0A04020102020204" pitchFamily="34" charset="0"/>
                        </a:rPr>
                        <a:t>CONSTANTE </a:t>
                      </a:r>
                      <a:endParaRPr lang="es-MX" sz="2400" i="1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994550"/>
                  </a:ext>
                </a:extLst>
              </a:tr>
              <a:tr h="693835">
                <a:tc rowSpan="3">
                  <a:txBody>
                    <a:bodyPr/>
                    <a:lstStyle/>
                    <a:p>
                      <a:pPr algn="ctr"/>
                      <a:r>
                        <a:rPr lang="es-CO" sz="2400" i="1" dirty="0">
                          <a:latin typeface="Arial Black" panose="020B0A04020102020204" pitchFamily="34" charset="0"/>
                        </a:rPr>
                        <a:t>MACROGOTEO</a:t>
                      </a:r>
                      <a:endParaRPr lang="es-MX" sz="2400" i="1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i="1" dirty="0">
                          <a:latin typeface="Arial Black" panose="020B0A04020102020204" pitchFamily="34" charset="0"/>
                        </a:rPr>
                        <a:t>10</a:t>
                      </a:r>
                      <a:endParaRPr lang="es-MX" sz="2400" i="1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i="1" dirty="0">
                          <a:latin typeface="Arial Black" panose="020B0A04020102020204" pitchFamily="34" charset="0"/>
                        </a:rPr>
                        <a:t>6</a:t>
                      </a:r>
                      <a:endParaRPr lang="es-MX" sz="2400" i="1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066175"/>
                  </a:ext>
                </a:extLst>
              </a:tr>
              <a:tr h="69383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i="1" dirty="0">
                          <a:latin typeface="Arial Black" panose="020B0A04020102020204" pitchFamily="34" charset="0"/>
                        </a:rPr>
                        <a:t>15</a:t>
                      </a:r>
                      <a:endParaRPr lang="es-MX" sz="2400" i="1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i="1" dirty="0">
                          <a:latin typeface="Arial Black" panose="020B0A04020102020204" pitchFamily="34" charset="0"/>
                        </a:rPr>
                        <a:t>4</a:t>
                      </a:r>
                      <a:endParaRPr lang="es-MX" sz="2400" i="1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281865"/>
                  </a:ext>
                </a:extLst>
              </a:tr>
              <a:tr h="69383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i="1" dirty="0">
                          <a:latin typeface="Arial Black" panose="020B0A04020102020204" pitchFamily="34" charset="0"/>
                        </a:rPr>
                        <a:t>20</a:t>
                      </a:r>
                      <a:endParaRPr lang="es-MX" sz="2400" i="1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i="1" dirty="0">
                          <a:latin typeface="Arial Black" panose="020B0A04020102020204" pitchFamily="34" charset="0"/>
                        </a:rPr>
                        <a:t>3</a:t>
                      </a:r>
                      <a:endParaRPr lang="es-MX" sz="2400" i="1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454622"/>
                  </a:ext>
                </a:extLst>
              </a:tr>
              <a:tr h="703472">
                <a:tc>
                  <a:txBody>
                    <a:bodyPr/>
                    <a:lstStyle/>
                    <a:p>
                      <a:pPr algn="ctr"/>
                      <a:r>
                        <a:rPr lang="es-CO" sz="2400" i="1" dirty="0">
                          <a:latin typeface="Arial Black" panose="020B0A04020102020204" pitchFamily="34" charset="0"/>
                        </a:rPr>
                        <a:t>MICROGOTEO</a:t>
                      </a:r>
                      <a:endParaRPr lang="es-MX" sz="2400" i="1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i="1" dirty="0">
                          <a:latin typeface="Arial Black" panose="020B0A04020102020204" pitchFamily="34" charset="0"/>
                        </a:rPr>
                        <a:t>60</a:t>
                      </a:r>
                      <a:endParaRPr lang="es-MX" sz="2400" i="1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i="1" dirty="0">
                          <a:latin typeface="Arial Black" panose="020B0A04020102020204" pitchFamily="34" charset="0"/>
                        </a:rPr>
                        <a:t>1</a:t>
                      </a:r>
                      <a:endParaRPr lang="es-MX" sz="2400" i="1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048666"/>
                  </a:ext>
                </a:extLst>
              </a:tr>
            </a:tbl>
          </a:graphicData>
        </a:graphic>
      </p:graphicFrame>
      <p:sp>
        <p:nvSpPr>
          <p:cNvPr id="11" name="3 Rectángulo">
            <a:extLst>
              <a:ext uri="{FF2B5EF4-FFF2-40B4-BE49-F238E27FC236}">
                <a16:creationId xmlns:a16="http://schemas.microsoft.com/office/drawing/2014/main" id="{2E631F8D-090E-4054-AA10-A80A1F8CE2EE}"/>
              </a:ext>
            </a:extLst>
          </p:cNvPr>
          <p:cNvSpPr/>
          <p:nvPr/>
        </p:nvSpPr>
        <p:spPr>
          <a:xfrm>
            <a:off x="8127132" y="78122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761F8F03-999D-40DF-A7C5-A7D070C0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9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4">
            <a:extLst>
              <a:ext uri="{FF2B5EF4-FFF2-40B4-BE49-F238E27FC236}">
                <a16:creationId xmlns:a16="http://schemas.microsoft.com/office/drawing/2014/main" id="{68837A0C-99F7-4CC8-ADB1-A9D0761D0E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54"/>
          <a:stretch/>
        </p:blipFill>
        <p:spPr>
          <a:xfrm>
            <a:off x="0" y="-63611"/>
            <a:ext cx="10826750" cy="2412364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 rot="16200000" flipV="1">
            <a:off x="5029247" y="4402861"/>
            <a:ext cx="5696382" cy="61553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6000" b="1" dirty="0">
                <a:solidFill>
                  <a:schemeClr val="tx1"/>
                </a:solidFill>
                <a:ea typeface="Calibri"/>
              </a:rPr>
              <a:t>COMPETENCIAS</a:t>
            </a:r>
            <a:endParaRPr lang="es-CO" sz="6000" dirty="0">
              <a:solidFill>
                <a:schemeClr val="tx1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</p:nvPr>
        </p:nvSpPr>
        <p:spPr>
          <a:xfrm>
            <a:off x="384241" y="1654334"/>
            <a:ext cx="7338189" cy="653250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es-CO" sz="2600" i="1" cap="none" dirty="0">
                <a:ea typeface="Times New Roman"/>
              </a:rPr>
              <a:t>Aplican  conocimientos en la distribución de los  líquidos</a:t>
            </a:r>
          </a:p>
          <a:p>
            <a:pPr lvl="0">
              <a:buFont typeface="Wingdings" pitchFamily="2" charset="2"/>
              <a:buChar char="§"/>
            </a:pPr>
            <a:r>
              <a:rPr lang="es-CO" sz="2600" i="1" cap="none" dirty="0">
                <a:ea typeface="Times New Roman"/>
              </a:rPr>
              <a:t>Identifican   las formulas para realizar la distribución de líquidos  </a:t>
            </a:r>
          </a:p>
          <a:p>
            <a:pPr lvl="0">
              <a:buFont typeface="Wingdings" pitchFamily="2" charset="2"/>
              <a:buChar char="§"/>
            </a:pPr>
            <a:r>
              <a:rPr lang="es-CO" sz="2600" i="1" cap="none" dirty="0">
                <a:ea typeface="Times New Roman"/>
              </a:rPr>
              <a:t>Realizan  calculo de goteo utilizando las formula para hacer la distribución de líquidos</a:t>
            </a:r>
          </a:p>
          <a:p>
            <a:pPr>
              <a:buFont typeface="Wingdings" pitchFamily="2" charset="2"/>
              <a:buChar char="§"/>
            </a:pPr>
            <a:r>
              <a:rPr lang="es-CO" sz="2600" i="1" cap="none" dirty="0">
                <a:ea typeface="Times New Roman"/>
              </a:rPr>
              <a:t> Aplican  conocimiento para el calculo de los líquidos corporales en el organismo</a:t>
            </a:r>
          </a:p>
          <a:p>
            <a:pPr>
              <a:buFont typeface="Wingdings" pitchFamily="2" charset="2"/>
              <a:buChar char="§"/>
            </a:pPr>
            <a:r>
              <a:rPr lang="es-CO" sz="2600" i="1" cap="none" dirty="0">
                <a:solidFill>
                  <a:schemeClr val="tx1"/>
                </a:solidFill>
                <a:ea typeface="Times New Roman"/>
              </a:rPr>
              <a:t>Maneja las técnicas y conocimiento de la formula de calculo de goteo para suministrar líquidos en forma precisa y exacta</a:t>
            </a:r>
            <a:r>
              <a:rPr lang="es-CO" sz="2600" i="1" dirty="0">
                <a:solidFill>
                  <a:schemeClr val="tx1"/>
                </a:solidFill>
                <a:ea typeface="Times New Roman"/>
              </a:rPr>
              <a:t>. </a:t>
            </a:r>
            <a:endParaRPr lang="es-CO" sz="2600" i="1" dirty="0">
              <a:solidFill>
                <a:schemeClr val="tx1"/>
              </a:solidFill>
            </a:endParaRPr>
          </a:p>
        </p:txBody>
      </p:sp>
      <p:pic>
        <p:nvPicPr>
          <p:cNvPr id="10" name="Imagen 5">
            <a:extLst>
              <a:ext uri="{FF2B5EF4-FFF2-40B4-BE49-F238E27FC236}">
                <a16:creationId xmlns:a16="http://schemas.microsoft.com/office/drawing/2014/main" id="{26D2FC75-1930-48E1-A32F-0B48F06CD7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69" y="0"/>
            <a:ext cx="923081" cy="921725"/>
          </a:xfrm>
          <a:prstGeom prst="rect">
            <a:avLst/>
          </a:prstGeom>
        </p:spPr>
      </p:pic>
      <p:sp>
        <p:nvSpPr>
          <p:cNvPr id="12" name="CuadroTexto 6">
            <a:extLst>
              <a:ext uri="{FF2B5EF4-FFF2-40B4-BE49-F238E27FC236}">
                <a16:creationId xmlns:a16="http://schemas.microsoft.com/office/drawing/2014/main" id="{5185C4F4-9520-4312-9308-670653FDBD76}"/>
              </a:ext>
            </a:extLst>
          </p:cNvPr>
          <p:cNvSpPr txBox="1"/>
          <p:nvPr/>
        </p:nvSpPr>
        <p:spPr>
          <a:xfrm>
            <a:off x="649703" y="0"/>
            <a:ext cx="19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id="{5EA70201-2DD0-45BF-8607-94442A8A2990}"/>
              </a:ext>
            </a:extLst>
          </p:cNvPr>
          <p:cNvSpPr txBox="1"/>
          <p:nvPr/>
        </p:nvSpPr>
        <p:spPr>
          <a:xfrm>
            <a:off x="589503" y="347908"/>
            <a:ext cx="19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pic>
        <p:nvPicPr>
          <p:cNvPr id="15" name="Imagen 10" descr="https://s-media-cache-ak0.pinimg.com/236x/9e/31/b1/9e31b15fe3ddef0750f33278a0540c14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6" b="95223" l="8475" r="97458">
                        <a14:foregroundMark x1="55932" y1="6688" x2="55932" y2="6688"/>
                        <a14:foregroundMark x1="54237" y1="6688" x2="54237" y2="6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44" t="4404" r="8310" b="7676"/>
          <a:stretch/>
        </p:blipFill>
        <p:spPr bwMode="auto">
          <a:xfrm>
            <a:off x="8548060" y="1589645"/>
            <a:ext cx="1894449" cy="6222641"/>
          </a:xfrm>
          <a:prstGeom prst="rect">
            <a:avLst/>
          </a:prstGeom>
        </p:spPr>
      </p:pic>
      <p:sp>
        <p:nvSpPr>
          <p:cNvPr id="11" name="Rectángulo 8">
            <a:extLst>
              <a:ext uri="{FF2B5EF4-FFF2-40B4-BE49-F238E27FC236}">
                <a16:creationId xmlns:a16="http://schemas.microsoft.com/office/drawing/2014/main" id="{81431448-0673-451B-AA5C-E1AD773C9397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7" name="3 Rectángulo"/>
          <p:cNvSpPr/>
          <p:nvPr/>
        </p:nvSpPr>
        <p:spPr>
          <a:xfrm>
            <a:off x="-274147" y="7879059"/>
            <a:ext cx="2826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Distribución de líquidos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793A381-3E11-48B3-B914-F58B64CF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26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66"/>
          <a:stretch/>
        </p:blipFill>
        <p:spPr>
          <a:xfrm>
            <a:off x="-15705" y="21882"/>
            <a:ext cx="10826750" cy="2142660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2" y="5684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674687" y="146691"/>
            <a:ext cx="191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601995" y="397877"/>
            <a:ext cx="191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6CB9A84-8CCE-4CB6-9DD9-1BD39D41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2" y="1439788"/>
            <a:ext cx="3935107" cy="689587"/>
          </a:xfrm>
        </p:spPr>
        <p:txBody>
          <a:bodyPr>
            <a:normAutofit fontScale="90000"/>
          </a:bodyPr>
          <a:lstStyle/>
          <a:p>
            <a:pPr algn="l"/>
            <a:br>
              <a:rPr lang="es-CO" sz="3100" b="1" dirty="0"/>
            </a:br>
            <a:r>
              <a:rPr lang="es-CO" sz="3100" b="1" dirty="0"/>
              <a:t>Formulas de calculo</a:t>
            </a:r>
            <a:br>
              <a:rPr lang="es-CO" sz="3600" b="1" dirty="0"/>
            </a:br>
            <a:r>
              <a:rPr lang="es-CO" sz="3100" b="1" dirty="0">
                <a:solidFill>
                  <a:prstClr val="black"/>
                </a:solidFill>
              </a:rPr>
              <a:t>   de</a:t>
            </a:r>
            <a:br>
              <a:rPr lang="es-CO" sz="3600" dirty="0"/>
            </a:br>
            <a:r>
              <a:rPr lang="es-CO" sz="3600" dirty="0">
                <a:solidFill>
                  <a:prstClr val="black"/>
                </a:solidFill>
              </a:rPr>
              <a:t> </a:t>
            </a:r>
            <a:endParaRPr lang="es-CO" sz="67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FD3CD8-5CEB-4949-AD02-977E5725A1DA}"/>
              </a:ext>
            </a:extLst>
          </p:cNvPr>
          <p:cNvSpPr/>
          <p:nvPr/>
        </p:nvSpPr>
        <p:spPr>
          <a:xfrm>
            <a:off x="789853" y="1848089"/>
            <a:ext cx="18394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b="1" dirty="0">
                <a:solidFill>
                  <a:prstClr val="black"/>
                </a:solidFill>
                <a:ea typeface="+mj-ea"/>
                <a:cs typeface="+mj-cs"/>
              </a:rPr>
              <a:t>GOTEO</a:t>
            </a:r>
            <a:endParaRPr lang="es-CO" sz="4400" dirty="0"/>
          </a:p>
        </p:txBody>
      </p:sp>
      <p:pic>
        <p:nvPicPr>
          <p:cNvPr id="11" name="Picture 2" descr="Imagen relacionada">
            <a:extLst>
              <a:ext uri="{FF2B5EF4-FFF2-40B4-BE49-F238E27FC236}">
                <a16:creationId xmlns:a16="http://schemas.microsoft.com/office/drawing/2014/main" id="{A52340BF-4095-487C-8AAA-B2741E7E9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2207284" y="1870338"/>
            <a:ext cx="386036" cy="60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96CB4CE-D70F-43CB-AEB5-00C01B143C05}"/>
              </a:ext>
            </a:extLst>
          </p:cNvPr>
          <p:cNvSpPr/>
          <p:nvPr/>
        </p:nvSpPr>
        <p:spPr>
          <a:xfrm>
            <a:off x="62812" y="2767884"/>
            <a:ext cx="4254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prstClr val="black"/>
                </a:solidFill>
                <a:ea typeface="+mj-ea"/>
                <a:cs typeface="+mj-cs"/>
              </a:rPr>
              <a:t> PARA SOLUCIONES PARENTERALES</a:t>
            </a:r>
            <a:endParaRPr lang="es-CO" sz="2000" b="1" dirty="0"/>
          </a:p>
        </p:txBody>
      </p:sp>
      <p:pic>
        <p:nvPicPr>
          <p:cNvPr id="14" name="Picture 4" descr="Imagen relacionada">
            <a:extLst>
              <a:ext uri="{FF2B5EF4-FFF2-40B4-BE49-F238E27FC236}">
                <a16:creationId xmlns:a16="http://schemas.microsoft.com/office/drawing/2014/main" id="{31EC859C-5C81-4F30-8F19-98D954E0D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91" b="95736" l="10000" r="91556">
                        <a14:foregroundMark x1="61778" y1="40299" x2="85556" y2="44350"/>
                        <a14:foregroundMark x1="85556" y1="44350" x2="94444" y2="50746"/>
                        <a14:foregroundMark x1="94444" y1="50746" x2="96000" y2="62473"/>
                        <a14:foregroundMark x1="96000" y1="62473" x2="90667" y2="72921"/>
                        <a14:foregroundMark x1="90667" y1="72921" x2="85333" y2="76119"/>
                        <a14:foregroundMark x1="60000" y1="41578" x2="61333" y2="77612"/>
                        <a14:foregroundMark x1="61333" y1="77612" x2="72667" y2="83369"/>
                        <a14:foregroundMark x1="72667" y1="83369" x2="85556" y2="85288"/>
                        <a14:foregroundMark x1="85556" y1="85288" x2="91556" y2="75053"/>
                        <a14:foregroundMark x1="91556" y1="75053" x2="91556" y2="72068"/>
                        <a14:foregroundMark x1="66889" y1="45416" x2="70667" y2="70576"/>
                        <a14:foregroundMark x1="70667" y1="70576" x2="79778" y2="77612"/>
                        <a14:foregroundMark x1="79778" y1="77612" x2="84444" y2="66525"/>
                        <a14:foregroundMark x1="84444" y1="66525" x2="85111" y2="58209"/>
                        <a14:foregroundMark x1="50444" y1="7036" x2="39111" y2="4691"/>
                        <a14:foregroundMark x1="39111" y1="4691" x2="31111" y2="13006"/>
                        <a14:foregroundMark x1="31111" y1="13006" x2="31111" y2="13006"/>
                        <a14:foregroundMark x1="22222" y1="89339" x2="33333" y2="95736"/>
                        <a14:foregroundMark x1="33333" y1="95736" x2="56667" y2="95736"/>
                        <a14:foregroundMark x1="56667" y1="95736" x2="66667" y2="89552"/>
                        <a14:foregroundMark x1="66667" y1="89552" x2="67556" y2="84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5" t="3720" r="6977" b="4814"/>
          <a:stretch/>
        </p:blipFill>
        <p:spPr bwMode="auto">
          <a:xfrm>
            <a:off x="233055" y="3771592"/>
            <a:ext cx="2218632" cy="402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6">
            <a:extLst>
              <a:ext uri="{FF2B5EF4-FFF2-40B4-BE49-F238E27FC236}">
                <a16:creationId xmlns:a16="http://schemas.microsoft.com/office/drawing/2014/main" id="{4B734DD7-987A-4299-A066-E2A80F377BAE}"/>
              </a:ext>
            </a:extLst>
          </p:cNvPr>
          <p:cNvSpPr txBox="1">
            <a:spLocks/>
          </p:cNvSpPr>
          <p:nvPr/>
        </p:nvSpPr>
        <p:spPr>
          <a:xfrm>
            <a:off x="3349058" y="1970645"/>
            <a:ext cx="6568922" cy="91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/>
              <a:t>EL TAMAÑO DE LA GOTA DEPENDE DEL ORIFICIO DE SALIDA DEL GOTERO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05739AA-5729-45B5-8F2C-A008430AA2E7}"/>
              </a:ext>
            </a:extLst>
          </p:cNvPr>
          <p:cNvSpPr/>
          <p:nvPr/>
        </p:nvSpPr>
        <p:spPr>
          <a:xfrm>
            <a:off x="4936194" y="5042517"/>
            <a:ext cx="425445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400" b="1" dirty="0">
                <a:solidFill>
                  <a:prstClr val="black"/>
                </a:solidFill>
              </a:rPr>
              <a:t>20 GOTAS = 60 MICROGOTAS </a:t>
            </a:r>
          </a:p>
        </p:txBody>
      </p:sp>
      <p:sp>
        <p:nvSpPr>
          <p:cNvPr id="15" name="Es igual a 14">
            <a:extLst>
              <a:ext uri="{FF2B5EF4-FFF2-40B4-BE49-F238E27FC236}">
                <a16:creationId xmlns:a16="http://schemas.microsoft.com/office/drawing/2014/main" id="{55130F9D-9241-4BE9-9B41-FC7115C77A43}"/>
              </a:ext>
            </a:extLst>
          </p:cNvPr>
          <p:cNvSpPr/>
          <p:nvPr/>
        </p:nvSpPr>
        <p:spPr>
          <a:xfrm>
            <a:off x="8685828" y="4170805"/>
            <a:ext cx="674589" cy="399757"/>
          </a:xfrm>
          <a:prstGeom prst="mathEqual">
            <a:avLst>
              <a:gd name="adj1" fmla="val 23520"/>
              <a:gd name="adj2" fmla="val 15384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DB54A99-FD17-445F-BF69-F4FDA221EE11}"/>
              </a:ext>
            </a:extLst>
          </p:cNvPr>
          <p:cNvSpPr/>
          <p:nvPr/>
        </p:nvSpPr>
        <p:spPr>
          <a:xfrm>
            <a:off x="3534558" y="4225272"/>
            <a:ext cx="435005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000" b="1" dirty="0">
                <a:solidFill>
                  <a:prstClr val="black"/>
                </a:solidFill>
              </a:rPr>
              <a:t>1 GOTA EQUIVALE A 3 MICROGOTAS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DB027DB-F282-48CC-B421-63168D8B8A22}"/>
              </a:ext>
            </a:extLst>
          </p:cNvPr>
          <p:cNvSpPr/>
          <p:nvPr/>
        </p:nvSpPr>
        <p:spPr>
          <a:xfrm>
            <a:off x="3572943" y="3316216"/>
            <a:ext cx="336799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400" b="1" dirty="0">
                <a:solidFill>
                  <a:prstClr val="black"/>
                </a:solidFill>
              </a:rPr>
              <a:t>60 MICROGOTAS = 1 ml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D43FAD4-D5F5-4D3C-B97C-DADBC6E08A16}"/>
              </a:ext>
            </a:extLst>
          </p:cNvPr>
          <p:cNvSpPr/>
          <p:nvPr/>
        </p:nvSpPr>
        <p:spPr>
          <a:xfrm>
            <a:off x="3631124" y="5909754"/>
            <a:ext cx="671582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prstClr val="black"/>
                </a:solidFill>
              </a:rPr>
              <a:t>La cantidad de ml que pasan en una hora</a:t>
            </a:r>
          </a:p>
          <a:p>
            <a:pPr algn="ctr"/>
            <a:r>
              <a:rPr lang="es-CO" sz="2400" b="1" dirty="0">
                <a:solidFill>
                  <a:prstClr val="black"/>
                </a:solidFill>
              </a:rPr>
              <a:t> es igual a las microgotas que pasan por minuto</a:t>
            </a:r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408DC84-7323-45B1-85A0-F6206AC32BF8}"/>
              </a:ext>
            </a:extLst>
          </p:cNvPr>
          <p:cNvSpPr/>
          <p:nvPr/>
        </p:nvSpPr>
        <p:spPr>
          <a:xfrm>
            <a:off x="2841922" y="7135807"/>
            <a:ext cx="38603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400" b="1" dirty="0">
                <a:solidFill>
                  <a:prstClr val="black"/>
                </a:solidFill>
              </a:rPr>
              <a:t>1 Microgota/min  = 1 ml/h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478656D-E922-4E84-8D02-CABFE0860FD2}"/>
              </a:ext>
            </a:extLst>
          </p:cNvPr>
          <p:cNvSpPr/>
          <p:nvPr/>
        </p:nvSpPr>
        <p:spPr>
          <a:xfrm>
            <a:off x="6984207" y="7164850"/>
            <a:ext cx="382683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400" b="1" dirty="0">
                <a:solidFill>
                  <a:prstClr val="black"/>
                </a:solidFill>
              </a:rPr>
              <a:t>1 Gotas/min  = 3 ml/h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381EB5C-D6D5-4DDD-A9CC-3E5F836F79D3}"/>
              </a:ext>
            </a:extLst>
          </p:cNvPr>
          <p:cNvSpPr/>
          <p:nvPr/>
        </p:nvSpPr>
        <p:spPr>
          <a:xfrm>
            <a:off x="7339687" y="3312766"/>
            <a:ext cx="269228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400" b="1" dirty="0">
                <a:solidFill>
                  <a:prstClr val="black"/>
                </a:solidFill>
              </a:rPr>
              <a:t>20 GOTAS = 1 ml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C33937D-5C9E-4EA1-93E3-027C23AC1999}"/>
              </a:ext>
            </a:extLst>
          </p:cNvPr>
          <p:cNvSpPr/>
          <p:nvPr/>
        </p:nvSpPr>
        <p:spPr>
          <a:xfrm>
            <a:off x="8045507" y="4024146"/>
            <a:ext cx="6654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solidFill>
                  <a:prstClr val="black"/>
                </a:solidFill>
                <a:latin typeface="Arial Black" panose="020B0A04020102020204" pitchFamily="34" charset="0"/>
              </a:rPr>
              <a:t>1</a:t>
            </a:r>
            <a:endParaRPr lang="es-MX" sz="4400" dirty="0">
              <a:latin typeface="Arial Black" panose="020B0A040201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99C3D57-DD25-49D2-81EF-3E507C7F579D}"/>
              </a:ext>
            </a:extLst>
          </p:cNvPr>
          <p:cNvSpPr/>
          <p:nvPr/>
        </p:nvSpPr>
        <p:spPr>
          <a:xfrm>
            <a:off x="9356608" y="4005114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b="1" dirty="0">
                <a:solidFill>
                  <a:prstClr val="black"/>
                </a:solidFill>
                <a:latin typeface="Arial Black" panose="020B0A04020102020204" pitchFamily="34" charset="0"/>
              </a:rPr>
              <a:t>3</a:t>
            </a:r>
            <a:endParaRPr lang="es-MX" dirty="0"/>
          </a:p>
        </p:txBody>
      </p:sp>
      <p:sp>
        <p:nvSpPr>
          <p:cNvPr id="25" name="3 Rectángulo">
            <a:extLst>
              <a:ext uri="{FF2B5EF4-FFF2-40B4-BE49-F238E27FC236}">
                <a16:creationId xmlns:a16="http://schemas.microsoft.com/office/drawing/2014/main" id="{A0391002-23FE-4B74-BED1-C0E245BAF6C3}"/>
              </a:ext>
            </a:extLst>
          </p:cNvPr>
          <p:cNvSpPr/>
          <p:nvPr/>
        </p:nvSpPr>
        <p:spPr>
          <a:xfrm>
            <a:off x="8127132" y="7878220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0BB53BF4-7945-4757-80B9-05F014C6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92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F96F9237-6061-40E3-945D-19163C8FD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85" y="778613"/>
            <a:ext cx="6005080" cy="1490713"/>
          </a:xfrm>
          <a:prstGeom prst="rect">
            <a:avLst/>
          </a:prstGeom>
        </p:spPr>
      </p:pic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3"/>
          <a:stretch/>
        </p:blipFill>
        <p:spPr>
          <a:xfrm>
            <a:off x="0" y="-39187"/>
            <a:ext cx="10826750" cy="2284929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216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194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3945256" y="1360939"/>
            <a:ext cx="469923" cy="52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AD09A0F-4339-4970-99EB-C8B6C0906C90}"/>
              </a:ext>
            </a:extLst>
          </p:cNvPr>
          <p:cNvSpPr/>
          <p:nvPr/>
        </p:nvSpPr>
        <p:spPr>
          <a:xfrm>
            <a:off x="2239018" y="2342219"/>
            <a:ext cx="6001964" cy="555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800" b="1" i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CÁLCULO DE VELOCIDAD DE INFUSIÓN</a:t>
            </a:r>
            <a:r>
              <a:rPr lang="es-CO" sz="2800" i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5B56274-1495-452B-9848-12D8EDAF5950}"/>
              </a:ext>
            </a:extLst>
          </p:cNvPr>
          <p:cNvSpPr/>
          <p:nvPr/>
        </p:nvSpPr>
        <p:spPr>
          <a:xfrm>
            <a:off x="3534015" y="2719582"/>
            <a:ext cx="4589911" cy="423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000" b="1" i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(Volumen a pasa en un tiempo determinado)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C07AB5D-186C-49A6-AED5-C1834673F729}"/>
              </a:ext>
            </a:extLst>
          </p:cNvPr>
          <p:cNvSpPr/>
          <p:nvPr/>
        </p:nvSpPr>
        <p:spPr>
          <a:xfrm>
            <a:off x="405672" y="4102011"/>
            <a:ext cx="7492960" cy="91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4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Paciente tiene ordenado 1.000 ml. De solución salina al 9%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4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24 horas . ¿ Cuantos ml. </a:t>
            </a:r>
            <a:r>
              <a:rPr lang="es-CO" sz="2400" b="1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le pasaran por horas?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4A5338F-AC5D-46E4-835D-005568C342CA}"/>
              </a:ext>
            </a:extLst>
          </p:cNvPr>
          <p:cNvSpPr/>
          <p:nvPr/>
        </p:nvSpPr>
        <p:spPr>
          <a:xfrm>
            <a:off x="739746" y="3185136"/>
            <a:ext cx="533855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latin typeface="Helvetica Neue"/>
              </a:rPr>
              <a:t> </a:t>
            </a:r>
            <a:r>
              <a:rPr lang="es-CO" sz="2400" b="1" dirty="0" err="1">
                <a:latin typeface="Helvetica Neue"/>
              </a:rPr>
              <a:t>mL</a:t>
            </a:r>
            <a:r>
              <a:rPr lang="es-CO" sz="2400" b="1" dirty="0">
                <a:latin typeface="Helvetica Neue"/>
              </a:rPr>
              <a:t>/</a:t>
            </a:r>
            <a:r>
              <a:rPr lang="es-CO" sz="2400" b="1" dirty="0" err="1">
                <a:latin typeface="Helvetica Neue"/>
              </a:rPr>
              <a:t>Hra</a:t>
            </a:r>
            <a:r>
              <a:rPr lang="es-CO" sz="2000" b="1" dirty="0">
                <a:latin typeface="Helvetica Neue"/>
              </a:rPr>
              <a:t>               </a:t>
            </a:r>
            <a:r>
              <a:rPr lang="es-CO" sz="2000" b="1" u="sng" dirty="0">
                <a:latin typeface="Helvetica Neue"/>
              </a:rPr>
              <a:t>Volumen total (ml</a:t>
            </a:r>
            <a:r>
              <a:rPr lang="es-CO" sz="2000" b="1" dirty="0">
                <a:latin typeface="Helvetica Neue"/>
              </a:rPr>
              <a:t>)_____</a:t>
            </a:r>
          </a:p>
          <a:p>
            <a:r>
              <a:rPr lang="es-CO" sz="2000" b="1" dirty="0">
                <a:latin typeface="Helvetica Neue"/>
              </a:rPr>
              <a:t>                             Tiempo total  (horas)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D1250DC-E289-4AC6-8732-EBBFFA4A44F5}"/>
              </a:ext>
            </a:extLst>
          </p:cNvPr>
          <p:cNvSpPr/>
          <p:nvPr/>
        </p:nvSpPr>
        <p:spPr>
          <a:xfrm>
            <a:off x="465607" y="5575767"/>
            <a:ext cx="3819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dirty="0">
                <a:solidFill>
                  <a:prstClr val="black"/>
                </a:solidFill>
                <a:latin typeface="Helvetica Neue"/>
              </a:rPr>
              <a:t> </a:t>
            </a:r>
            <a:r>
              <a:rPr lang="es-CO" sz="2400" b="1" dirty="0" err="1">
                <a:solidFill>
                  <a:prstClr val="black"/>
                </a:solidFill>
                <a:latin typeface="Helvetica Neue"/>
              </a:rPr>
              <a:t>mL</a:t>
            </a:r>
            <a:r>
              <a:rPr lang="es-CO" sz="2400" b="1" dirty="0">
                <a:solidFill>
                  <a:prstClr val="black"/>
                </a:solidFill>
                <a:latin typeface="Helvetica Neue"/>
              </a:rPr>
              <a:t>/</a:t>
            </a:r>
            <a:r>
              <a:rPr lang="es-CO" sz="2400" b="1" dirty="0" err="1">
                <a:solidFill>
                  <a:prstClr val="black"/>
                </a:solidFill>
                <a:latin typeface="Helvetica Neue"/>
              </a:rPr>
              <a:t>Hra</a:t>
            </a:r>
            <a:r>
              <a:rPr lang="es-CO" sz="2400" b="1" dirty="0">
                <a:solidFill>
                  <a:prstClr val="black"/>
                </a:solidFill>
                <a:latin typeface="Helvetica Neue"/>
              </a:rPr>
              <a:t>            </a:t>
            </a:r>
            <a:r>
              <a:rPr lang="es-CO" sz="2400" b="1" u="sng" dirty="0">
                <a:solidFill>
                  <a:prstClr val="black"/>
                </a:solidFill>
                <a:latin typeface="Helvetica Neue"/>
              </a:rPr>
              <a:t>1000ml_</a:t>
            </a:r>
            <a:endParaRPr lang="es-CO" sz="2400" b="1" dirty="0">
              <a:solidFill>
                <a:prstClr val="black"/>
              </a:solidFill>
              <a:latin typeface="Helvetica Neue"/>
            </a:endParaRPr>
          </a:p>
          <a:p>
            <a:pPr lvl="0"/>
            <a:r>
              <a:rPr lang="es-CO" sz="2400" b="1" dirty="0">
                <a:solidFill>
                  <a:prstClr val="black"/>
                </a:solidFill>
                <a:latin typeface="Helvetica Neue"/>
              </a:rPr>
              <a:t>                          24 horas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7364421-4CA1-417E-A695-3E8273BB45BB}"/>
              </a:ext>
            </a:extLst>
          </p:cNvPr>
          <p:cNvSpPr/>
          <p:nvPr/>
        </p:nvSpPr>
        <p:spPr>
          <a:xfrm>
            <a:off x="465607" y="6650314"/>
            <a:ext cx="5117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dirty="0">
                <a:solidFill>
                  <a:prstClr val="black"/>
                </a:solidFill>
                <a:latin typeface="Helvetica Neue"/>
              </a:rPr>
              <a:t> </a:t>
            </a:r>
            <a:r>
              <a:rPr lang="es-CO" sz="2400" b="1" dirty="0" err="1">
                <a:solidFill>
                  <a:prstClr val="black"/>
                </a:solidFill>
                <a:latin typeface="Helvetica Neue"/>
              </a:rPr>
              <a:t>mL</a:t>
            </a:r>
            <a:r>
              <a:rPr lang="es-CO" sz="2400" b="1" dirty="0">
                <a:solidFill>
                  <a:prstClr val="black"/>
                </a:solidFill>
                <a:latin typeface="Helvetica Neue"/>
              </a:rPr>
              <a:t>/</a:t>
            </a:r>
            <a:r>
              <a:rPr lang="es-CO" sz="2400" b="1" dirty="0" err="1">
                <a:solidFill>
                  <a:prstClr val="black"/>
                </a:solidFill>
                <a:latin typeface="Helvetica Neue"/>
              </a:rPr>
              <a:t>Hra</a:t>
            </a:r>
            <a:r>
              <a:rPr lang="es-CO" sz="2400" b="1" dirty="0">
                <a:solidFill>
                  <a:prstClr val="black"/>
                </a:solidFill>
                <a:latin typeface="Helvetica Neue"/>
              </a:rPr>
              <a:t>          83,333ml/</a:t>
            </a:r>
            <a:r>
              <a:rPr lang="es-CO" sz="2400" b="1" dirty="0" err="1">
                <a:solidFill>
                  <a:prstClr val="black"/>
                </a:solidFill>
                <a:latin typeface="Helvetica Neue"/>
              </a:rPr>
              <a:t>hor</a:t>
            </a:r>
            <a:r>
              <a:rPr lang="es-CO" sz="2400" b="1" dirty="0">
                <a:solidFill>
                  <a:prstClr val="black"/>
                </a:solidFill>
                <a:latin typeface="Helvetica Neue"/>
              </a:rPr>
              <a:t>     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E2D87C9-EE13-4045-83A7-E07FD64AF313}"/>
              </a:ext>
            </a:extLst>
          </p:cNvPr>
          <p:cNvSpPr/>
          <p:nvPr/>
        </p:nvSpPr>
        <p:spPr>
          <a:xfrm>
            <a:off x="5265728" y="6650314"/>
            <a:ext cx="180850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2400" b="1" dirty="0">
                <a:solidFill>
                  <a:prstClr val="black"/>
                </a:solidFill>
                <a:latin typeface="Helvetica Neue"/>
              </a:rPr>
              <a:t>83 ml/hora </a:t>
            </a:r>
            <a:endParaRPr lang="es-CO" sz="2400" dirty="0"/>
          </a:p>
        </p:txBody>
      </p:sp>
      <p:pic>
        <p:nvPicPr>
          <p:cNvPr id="21" name="Imagen 20" descr="Resultado de imagen para INGRESO PACIENTE">
            <a:extLst>
              <a:ext uri="{FF2B5EF4-FFF2-40B4-BE49-F238E27FC236}">
                <a16:creationId xmlns:a16="http://schemas.microsoft.com/office/drawing/2014/main" id="{E67FC137-8C66-4773-9FEF-B64FBCF7E792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5803" y="2393176"/>
            <a:ext cx="2485071" cy="46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97A03B94-AFF5-41C1-BD6D-937D808C1393}"/>
              </a:ext>
            </a:extLst>
          </p:cNvPr>
          <p:cNvSpPr/>
          <p:nvPr/>
        </p:nvSpPr>
        <p:spPr>
          <a:xfrm>
            <a:off x="1875504" y="5121052"/>
            <a:ext cx="595388" cy="4431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9DDCEA8D-FB0E-4F6B-BD63-2EA591A6A934}"/>
              </a:ext>
            </a:extLst>
          </p:cNvPr>
          <p:cNvSpPr/>
          <p:nvPr/>
        </p:nvSpPr>
        <p:spPr>
          <a:xfrm>
            <a:off x="1958525" y="6236990"/>
            <a:ext cx="512367" cy="3942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s igual a 21">
            <a:extLst>
              <a:ext uri="{FF2B5EF4-FFF2-40B4-BE49-F238E27FC236}">
                <a16:creationId xmlns:a16="http://schemas.microsoft.com/office/drawing/2014/main" id="{54EA1557-45DE-4830-AA3E-C4F106592F7C}"/>
              </a:ext>
            </a:extLst>
          </p:cNvPr>
          <p:cNvSpPr/>
          <p:nvPr/>
        </p:nvSpPr>
        <p:spPr>
          <a:xfrm flipH="1" flipV="1">
            <a:off x="2239018" y="3285301"/>
            <a:ext cx="312291" cy="549937"/>
          </a:xfrm>
          <a:prstGeom prst="mathEqual">
            <a:avLst>
              <a:gd name="adj1" fmla="val 8130"/>
              <a:gd name="adj2" fmla="val 117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Es igual a 23">
            <a:extLst>
              <a:ext uri="{FF2B5EF4-FFF2-40B4-BE49-F238E27FC236}">
                <a16:creationId xmlns:a16="http://schemas.microsoft.com/office/drawing/2014/main" id="{A6E041EA-A50F-441A-9B97-A118EF44135A}"/>
              </a:ext>
            </a:extLst>
          </p:cNvPr>
          <p:cNvSpPr/>
          <p:nvPr/>
        </p:nvSpPr>
        <p:spPr>
          <a:xfrm flipH="1" flipV="1">
            <a:off x="1951233" y="5708220"/>
            <a:ext cx="443930" cy="426059"/>
          </a:xfrm>
          <a:prstGeom prst="mathEqual">
            <a:avLst>
              <a:gd name="adj1" fmla="val 8130"/>
              <a:gd name="adj2" fmla="val 117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7" name="Es igual a 26">
            <a:extLst>
              <a:ext uri="{FF2B5EF4-FFF2-40B4-BE49-F238E27FC236}">
                <a16:creationId xmlns:a16="http://schemas.microsoft.com/office/drawing/2014/main" id="{7FD31B7C-7176-4EFD-AC52-DC0A7CCAE3DF}"/>
              </a:ext>
            </a:extLst>
          </p:cNvPr>
          <p:cNvSpPr/>
          <p:nvPr/>
        </p:nvSpPr>
        <p:spPr>
          <a:xfrm flipH="1" flipV="1">
            <a:off x="2096713" y="6636840"/>
            <a:ext cx="312291" cy="549937"/>
          </a:xfrm>
          <a:prstGeom prst="mathEqual">
            <a:avLst>
              <a:gd name="adj1" fmla="val 8130"/>
              <a:gd name="adj2" fmla="val 117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8" name="Es igual a 27">
            <a:extLst>
              <a:ext uri="{FF2B5EF4-FFF2-40B4-BE49-F238E27FC236}">
                <a16:creationId xmlns:a16="http://schemas.microsoft.com/office/drawing/2014/main" id="{274C99B7-C216-42D1-866C-EB6EA37E7C4D}"/>
              </a:ext>
            </a:extLst>
          </p:cNvPr>
          <p:cNvSpPr/>
          <p:nvPr/>
        </p:nvSpPr>
        <p:spPr>
          <a:xfrm flipH="1" flipV="1">
            <a:off x="4722448" y="6669725"/>
            <a:ext cx="298574" cy="549937"/>
          </a:xfrm>
          <a:prstGeom prst="mathEqual">
            <a:avLst>
              <a:gd name="adj1" fmla="val 8130"/>
              <a:gd name="adj2" fmla="val 117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0" name="3 Rectángulo">
            <a:extLst>
              <a:ext uri="{FF2B5EF4-FFF2-40B4-BE49-F238E27FC236}">
                <a16:creationId xmlns:a16="http://schemas.microsoft.com/office/drawing/2014/main" id="{60EA6D45-AC0A-4277-8CB7-6E79D16DDC12}"/>
              </a:ext>
            </a:extLst>
          </p:cNvPr>
          <p:cNvSpPr/>
          <p:nvPr/>
        </p:nvSpPr>
        <p:spPr>
          <a:xfrm>
            <a:off x="8307804" y="78122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90F354-84F5-491D-B2B4-423B50E0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0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ð§FÃ³rmulas de cÃ¡lculo de goteo y microgoteo. ð§">
            <a:extLst>
              <a:ext uri="{FF2B5EF4-FFF2-40B4-BE49-F238E27FC236}">
                <a16:creationId xmlns:a16="http://schemas.microsoft.com/office/drawing/2014/main" id="{36CCF83D-164C-4554-8D0E-1341F4D2F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6" t="69006" r="1884"/>
          <a:stretch/>
        </p:blipFill>
        <p:spPr bwMode="auto">
          <a:xfrm flipH="1">
            <a:off x="982131" y="1165561"/>
            <a:ext cx="1031671" cy="11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8" b="37179"/>
          <a:stretch/>
        </p:blipFill>
        <p:spPr>
          <a:xfrm>
            <a:off x="0" y="-80207"/>
            <a:ext cx="10826750" cy="2356626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9" y="133141"/>
            <a:ext cx="684918" cy="683912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37271" y="112840"/>
            <a:ext cx="180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52780" y="379008"/>
            <a:ext cx="189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180463" y="1437723"/>
            <a:ext cx="445326" cy="4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6">
            <a:extLst>
              <a:ext uri="{FF2B5EF4-FFF2-40B4-BE49-F238E27FC236}">
                <a16:creationId xmlns:a16="http://schemas.microsoft.com/office/drawing/2014/main" id="{451377C0-C497-4018-9984-71D78CFC01B8}"/>
              </a:ext>
            </a:extLst>
          </p:cNvPr>
          <p:cNvSpPr txBox="1">
            <a:spLocks/>
          </p:cNvSpPr>
          <p:nvPr/>
        </p:nvSpPr>
        <p:spPr>
          <a:xfrm>
            <a:off x="2001824" y="850007"/>
            <a:ext cx="5072365" cy="1424074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375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0003CE5-FE45-4484-A526-6F42871BE0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7271" y="6218226"/>
            <a:ext cx="5225630" cy="768511"/>
          </a:xfrm>
          <a:ln>
            <a:solidFill>
              <a:srgbClr val="45852B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O" sz="9600" i="1" cap="none" dirty="0">
                <a:latin typeface="Arial Narrow" panose="020B0606020202030204" pitchFamily="34" charset="0"/>
              </a:rPr>
              <a:t>Para saber la cantidad de gotas por minuto se divide el número de microgotas entre 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O" sz="7000" i="1" cap="none" dirty="0">
                <a:latin typeface="Arial Narrow" panose="020B0606020202030204" pitchFamily="34" charset="0"/>
              </a:rPr>
              <a:t> </a:t>
            </a:r>
            <a:endParaRPr lang="es-MX" sz="7000" i="1" cap="none" dirty="0">
              <a:latin typeface="Arial Narrow" panose="020B0606020202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545D4AB-A753-4285-8AE3-7016280F889A}"/>
              </a:ext>
            </a:extLst>
          </p:cNvPr>
          <p:cNvSpPr/>
          <p:nvPr/>
        </p:nvSpPr>
        <p:spPr>
          <a:xfrm>
            <a:off x="313892" y="2429137"/>
            <a:ext cx="992580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34972">
              <a:spcBef>
                <a:spcPts val="1022"/>
              </a:spcBef>
              <a:buClr>
                <a:prstClr val="black"/>
              </a:buClr>
            </a:pPr>
            <a:r>
              <a:rPr lang="es-CO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Ordenan administrar 3.000mL de solución Salina al 0.9% en 24 horas . ¿Cuántas gotas le pasaran en 1 minuto y cuantos ml pasaran en 1 hora ? .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45D72-87B6-4CA4-AD1F-59C8E6FFE1D0}"/>
              </a:ext>
            </a:extLst>
          </p:cNvPr>
          <p:cNvSpPr/>
          <p:nvPr/>
        </p:nvSpPr>
        <p:spPr>
          <a:xfrm>
            <a:off x="313891" y="3479532"/>
            <a:ext cx="9925803" cy="461665"/>
          </a:xfrm>
          <a:prstGeom prst="rect">
            <a:avLst/>
          </a:prstGeom>
          <a:ln>
            <a:solidFill>
              <a:srgbClr val="45852B"/>
            </a:solidFill>
          </a:ln>
        </p:spPr>
        <p:txBody>
          <a:bodyPr wrap="square">
            <a:spAutoFit/>
          </a:bodyPr>
          <a:lstStyle/>
          <a:p>
            <a:pPr lvl="0" defTabSz="934972">
              <a:spcBef>
                <a:spcPts val="1022"/>
              </a:spcBef>
              <a:buClr>
                <a:prstClr val="black"/>
              </a:buClr>
            </a:pPr>
            <a:r>
              <a:rPr lang="es-CO" sz="2400" dirty="0">
                <a:solidFill>
                  <a:prstClr val="black"/>
                </a:solidFill>
              </a:rPr>
              <a:t>Se divide 3.000 </a:t>
            </a:r>
            <a:r>
              <a:rPr lang="es-CO" sz="2400" dirty="0" err="1">
                <a:solidFill>
                  <a:prstClr val="black"/>
                </a:solidFill>
              </a:rPr>
              <a:t>mL</a:t>
            </a:r>
            <a:r>
              <a:rPr lang="es-CO" sz="2400" dirty="0">
                <a:solidFill>
                  <a:prstClr val="black"/>
                </a:solidFill>
              </a:rPr>
              <a:t> por 24 h.                 3.000 /  24   </a:t>
            </a:r>
            <a:r>
              <a:rPr lang="es-CO" sz="2400" b="1" dirty="0">
                <a:solidFill>
                  <a:srgbClr val="FF0000"/>
                </a:solidFill>
              </a:rPr>
              <a:t>=</a:t>
            </a:r>
            <a:r>
              <a:rPr lang="es-CO" sz="2400" dirty="0">
                <a:solidFill>
                  <a:prstClr val="black"/>
                </a:solidFill>
              </a:rPr>
              <a:t>  </a:t>
            </a:r>
            <a:r>
              <a:rPr lang="es-CO" sz="2400" b="1" dirty="0">
                <a:solidFill>
                  <a:srgbClr val="FF0000"/>
                </a:solidFill>
              </a:rPr>
              <a:t>125 </a:t>
            </a:r>
            <a:r>
              <a:rPr lang="es-CO" sz="2400" b="1" dirty="0" err="1">
                <a:solidFill>
                  <a:srgbClr val="FF0000"/>
                </a:solidFill>
              </a:rPr>
              <a:t>mL</a:t>
            </a:r>
            <a:r>
              <a:rPr lang="es-CO" sz="2400" b="1" dirty="0">
                <a:solidFill>
                  <a:srgbClr val="FF0000"/>
                </a:solidFill>
              </a:rPr>
              <a:t> en 1 hora</a:t>
            </a:r>
            <a:r>
              <a:rPr lang="es-CO" sz="2400" dirty="0"/>
              <a:t>.</a:t>
            </a:r>
            <a:endParaRPr lang="es-MX" sz="24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1DF160A-343A-40BD-AE5C-85C652C38FC6}"/>
              </a:ext>
            </a:extLst>
          </p:cNvPr>
          <p:cNvSpPr/>
          <p:nvPr/>
        </p:nvSpPr>
        <p:spPr>
          <a:xfrm>
            <a:off x="313890" y="4212331"/>
            <a:ext cx="8262434" cy="164147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34972">
              <a:spcBef>
                <a:spcPts val="1022"/>
              </a:spcBef>
              <a:buClr>
                <a:prstClr val="black"/>
              </a:buClr>
            </a:pPr>
            <a:r>
              <a:rPr lang="es-CO" sz="2600" i="1" dirty="0">
                <a:solidFill>
                  <a:prstClr val="black"/>
                </a:solidFill>
                <a:latin typeface="Arial Narrow" panose="020B0606020202030204" pitchFamily="34" charset="0"/>
              </a:rPr>
              <a:t>En 1 hora tienen que pasar 125 ml.  Aplicando la formula, </a:t>
            </a:r>
          </a:p>
          <a:p>
            <a:pPr lvl="0" defTabSz="934972">
              <a:spcBef>
                <a:spcPts val="1022"/>
              </a:spcBef>
              <a:buClr>
                <a:prstClr val="black"/>
              </a:buClr>
            </a:pPr>
            <a:r>
              <a:rPr lang="es-CO" sz="2600" i="1" dirty="0">
                <a:solidFill>
                  <a:prstClr val="black"/>
                </a:solidFill>
                <a:latin typeface="Arial Narrow" panose="020B0606020202030204" pitchFamily="34" charset="0"/>
              </a:rPr>
              <a:t>Mililitros  en una hora              Microgotas que pasan en un minuto </a:t>
            </a:r>
          </a:p>
          <a:p>
            <a:pPr lvl="0" defTabSz="934972">
              <a:spcBef>
                <a:spcPts val="1022"/>
              </a:spcBef>
              <a:buClr>
                <a:prstClr val="black"/>
              </a:buClr>
            </a:pPr>
            <a:r>
              <a:rPr lang="es-CO" sz="2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        125mL en 1 hora    </a:t>
            </a:r>
            <a:r>
              <a:rPr lang="es-CO" sz="32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=</a:t>
            </a:r>
            <a:r>
              <a:rPr lang="es-CO" sz="2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      125 microgotas en 1 minuto  </a:t>
            </a:r>
          </a:p>
        </p:txBody>
      </p:sp>
      <p:sp>
        <p:nvSpPr>
          <p:cNvPr id="19" name="Es igual a 18">
            <a:extLst>
              <a:ext uri="{FF2B5EF4-FFF2-40B4-BE49-F238E27FC236}">
                <a16:creationId xmlns:a16="http://schemas.microsoft.com/office/drawing/2014/main" id="{CC1A6985-128E-4843-804D-1DF07FB22F40}"/>
              </a:ext>
            </a:extLst>
          </p:cNvPr>
          <p:cNvSpPr/>
          <p:nvPr/>
        </p:nvSpPr>
        <p:spPr>
          <a:xfrm>
            <a:off x="3262522" y="4709329"/>
            <a:ext cx="368497" cy="558746"/>
          </a:xfrm>
          <a:prstGeom prst="mathEqual">
            <a:avLst>
              <a:gd name="adj1" fmla="val 4683"/>
              <a:gd name="adj2" fmla="val 16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1408DCE-8E78-42BD-A864-818A0619FB56}"/>
              </a:ext>
            </a:extLst>
          </p:cNvPr>
          <p:cNvSpPr/>
          <p:nvPr/>
        </p:nvSpPr>
        <p:spPr>
          <a:xfrm>
            <a:off x="6145828" y="6120078"/>
            <a:ext cx="2342712" cy="8925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600" b="1" u="sng" dirty="0">
                <a:solidFill>
                  <a:prstClr val="black"/>
                </a:solidFill>
              </a:rPr>
              <a:t>125</a:t>
            </a:r>
            <a:r>
              <a:rPr lang="es-CO" sz="2600" b="1" dirty="0">
                <a:solidFill>
                  <a:prstClr val="black"/>
                </a:solidFill>
              </a:rPr>
              <a:t> microgotas  </a:t>
            </a:r>
          </a:p>
          <a:p>
            <a:r>
              <a:rPr lang="es-CO" sz="2600" b="1" dirty="0">
                <a:solidFill>
                  <a:prstClr val="black"/>
                </a:solidFill>
              </a:rPr>
              <a:t>  3</a:t>
            </a:r>
            <a:endParaRPr lang="es-MX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FD988CE-A126-4E5E-BE57-2E48D89A5EEF}"/>
              </a:ext>
            </a:extLst>
          </p:cNvPr>
          <p:cNvSpPr/>
          <p:nvPr/>
        </p:nvSpPr>
        <p:spPr>
          <a:xfrm>
            <a:off x="8743492" y="6255168"/>
            <a:ext cx="1199367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CO" sz="2600" b="1" dirty="0">
                <a:solidFill>
                  <a:srgbClr val="FF0000"/>
                </a:solidFill>
              </a:rPr>
              <a:t>=</a:t>
            </a:r>
            <a:r>
              <a:rPr lang="es-CO" sz="2600" b="1" dirty="0">
                <a:solidFill>
                  <a:prstClr val="black"/>
                </a:solidFill>
              </a:rPr>
              <a:t> 41.6 </a:t>
            </a:r>
            <a:endParaRPr lang="es-MX" dirty="0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69AD7AB6-8A49-4941-8380-A5281CF4B892}"/>
              </a:ext>
            </a:extLst>
          </p:cNvPr>
          <p:cNvSpPr/>
          <p:nvPr/>
        </p:nvSpPr>
        <p:spPr>
          <a:xfrm>
            <a:off x="4285840" y="3550562"/>
            <a:ext cx="824042" cy="2241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6E83BE3-02A5-46E9-8FF3-F3BE148D874C}"/>
              </a:ext>
            </a:extLst>
          </p:cNvPr>
          <p:cNvSpPr/>
          <p:nvPr/>
        </p:nvSpPr>
        <p:spPr>
          <a:xfrm>
            <a:off x="7177806" y="7123223"/>
            <a:ext cx="3302507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</a:rPr>
              <a:t>42 gotas por minuto 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04B5C996-E5C6-404C-BC1E-BFC55FD5101C}"/>
              </a:ext>
            </a:extLst>
          </p:cNvPr>
          <p:cNvSpPr/>
          <p:nvPr/>
        </p:nvSpPr>
        <p:spPr>
          <a:xfrm>
            <a:off x="9646024" y="3157078"/>
            <a:ext cx="593670" cy="4445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E7DDF6DD-570D-46F6-A8B7-86CD475F706F}"/>
              </a:ext>
            </a:extLst>
          </p:cNvPr>
          <p:cNvSpPr/>
          <p:nvPr/>
        </p:nvSpPr>
        <p:spPr>
          <a:xfrm>
            <a:off x="3586793" y="5731369"/>
            <a:ext cx="593670" cy="4445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90159AC5-6DA6-4782-97BC-40527737C67B}"/>
              </a:ext>
            </a:extLst>
          </p:cNvPr>
          <p:cNvSpPr/>
          <p:nvPr/>
        </p:nvSpPr>
        <p:spPr>
          <a:xfrm>
            <a:off x="7714134" y="4042974"/>
            <a:ext cx="593670" cy="444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9B9F387B-8C5A-42F2-B439-A7F30ED14C8F}"/>
              </a:ext>
            </a:extLst>
          </p:cNvPr>
          <p:cNvSpPr/>
          <p:nvPr/>
        </p:nvSpPr>
        <p:spPr>
          <a:xfrm rot="16036870">
            <a:off x="5510725" y="6453140"/>
            <a:ext cx="440108" cy="4445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B16B2548-04FA-4C6B-A144-A9763A33A69B}"/>
              </a:ext>
            </a:extLst>
          </p:cNvPr>
          <p:cNvSpPr/>
          <p:nvPr/>
        </p:nvSpPr>
        <p:spPr>
          <a:xfrm>
            <a:off x="9115224" y="6735130"/>
            <a:ext cx="455901" cy="38809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3 Rectángulo">
            <a:extLst>
              <a:ext uri="{FF2B5EF4-FFF2-40B4-BE49-F238E27FC236}">
                <a16:creationId xmlns:a16="http://schemas.microsoft.com/office/drawing/2014/main" id="{6F2EDA2D-9975-43EE-BBB0-4A191A3F8DEB}"/>
              </a:ext>
            </a:extLst>
          </p:cNvPr>
          <p:cNvSpPr/>
          <p:nvPr/>
        </p:nvSpPr>
        <p:spPr>
          <a:xfrm>
            <a:off x="8307804" y="78122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DC1081-7C0F-4634-9F1A-369A428D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70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3"/>
          <a:stretch/>
        </p:blipFill>
        <p:spPr>
          <a:xfrm>
            <a:off x="0" y="-79980"/>
            <a:ext cx="10826750" cy="2379301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2" y="5684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674687" y="-28997"/>
            <a:ext cx="2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757813" y="228837"/>
            <a:ext cx="211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6CB9A84-8CCE-4CB6-9DD9-1BD39D41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622" y="985518"/>
            <a:ext cx="5503900" cy="1127079"/>
          </a:xfrm>
        </p:spPr>
        <p:txBody>
          <a:bodyPr>
            <a:noAutofit/>
          </a:bodyPr>
          <a:lstStyle/>
          <a:p>
            <a:pPr algn="l"/>
            <a:br>
              <a:rPr lang="es-CO" sz="4000" b="1" dirty="0">
                <a:latin typeface="Arial Narrow" panose="020B0606020202030204" pitchFamily="34" charset="0"/>
              </a:rPr>
            </a:br>
            <a:r>
              <a:rPr lang="es-CO" sz="4000" b="1" dirty="0">
                <a:latin typeface="Arial Narrow" panose="020B0606020202030204" pitchFamily="34" charset="0"/>
              </a:rPr>
              <a:t>F</a:t>
            </a:r>
            <a:r>
              <a:rPr lang="es-CO" sz="4000" b="1" cap="none" dirty="0">
                <a:latin typeface="Arial Narrow" panose="020B0606020202030204" pitchFamily="34" charset="0"/>
              </a:rPr>
              <a:t>ormulas</a:t>
            </a:r>
            <a:r>
              <a:rPr lang="es-CO" sz="4000" b="1" dirty="0">
                <a:latin typeface="Arial Narrow" panose="020B0606020202030204" pitchFamily="34" charset="0"/>
              </a:rPr>
              <a:t> </a:t>
            </a:r>
            <a:r>
              <a:rPr lang="es-CO" sz="4000" b="1" cap="none" dirty="0">
                <a:latin typeface="Arial Narrow" panose="020B0606020202030204" pitchFamily="34" charset="0"/>
              </a:rPr>
              <a:t>de</a:t>
            </a:r>
            <a:r>
              <a:rPr lang="es-CO" sz="4000" b="1" dirty="0">
                <a:latin typeface="Arial Narrow" panose="020B0606020202030204" pitchFamily="34" charset="0"/>
              </a:rPr>
              <a:t> c</a:t>
            </a:r>
            <a:r>
              <a:rPr lang="es-CO" sz="4000" b="1" cap="none" dirty="0">
                <a:latin typeface="Arial Narrow" panose="020B0606020202030204" pitchFamily="34" charset="0"/>
              </a:rPr>
              <a:t>alculo</a:t>
            </a:r>
            <a:br>
              <a:rPr lang="es-CO" sz="4000" b="1" cap="none" dirty="0">
                <a:latin typeface="Arial Narrow" panose="020B0606020202030204" pitchFamily="34" charset="0"/>
              </a:rPr>
            </a:br>
            <a:r>
              <a:rPr lang="es-CO" sz="4000" b="1" cap="none" dirty="0">
                <a:solidFill>
                  <a:prstClr val="black"/>
                </a:solidFill>
                <a:latin typeface="Arial Narrow" panose="020B0606020202030204" pitchFamily="34" charset="0"/>
              </a:rPr>
              <a:t>de</a:t>
            </a:r>
            <a:br>
              <a:rPr lang="es-CO" sz="4000" dirty="0">
                <a:latin typeface="Arial Narrow" panose="020B0606020202030204" pitchFamily="34" charset="0"/>
              </a:rPr>
            </a:br>
            <a:r>
              <a:rPr lang="es-CO" sz="4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es-CO" sz="4000" b="1" dirty="0">
              <a:latin typeface="Arial Narrow" panose="020B0606020202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FD3CD8-5CEB-4949-AD02-977E5725A1DA}"/>
              </a:ext>
            </a:extLst>
          </p:cNvPr>
          <p:cNvSpPr/>
          <p:nvPr/>
        </p:nvSpPr>
        <p:spPr>
          <a:xfrm>
            <a:off x="1920492" y="1562715"/>
            <a:ext cx="22365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5400" b="1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GOTEO</a:t>
            </a:r>
            <a:endParaRPr lang="es-CO" sz="54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143F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3602210" y="1500026"/>
            <a:ext cx="554792" cy="81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96CB4CE-D70F-43CB-AEB5-00C01B143C05}"/>
              </a:ext>
            </a:extLst>
          </p:cNvPr>
          <p:cNvSpPr/>
          <p:nvPr/>
        </p:nvSpPr>
        <p:spPr>
          <a:xfrm>
            <a:off x="1189651" y="2375116"/>
            <a:ext cx="7334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0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s-CO" sz="3200" b="1" dirty="0">
                <a:solidFill>
                  <a:prstClr val="black"/>
                </a:solidFill>
                <a:ea typeface="+mj-ea"/>
                <a:cs typeface="+mj-cs"/>
              </a:rPr>
              <a:t>PARA SOLUCIONES PARENTERALES</a:t>
            </a:r>
            <a:endParaRPr lang="es-CO" sz="3200" b="1" dirty="0"/>
          </a:p>
        </p:txBody>
      </p:sp>
      <p:pic>
        <p:nvPicPr>
          <p:cNvPr id="13" name="Imagen 12" descr="https://s-media-cache-ak0.pinimg.com/236x/9e/31/b1/9e31b15fe3ddef0750f33278a0540c14.jpg">
            <a:extLst>
              <a:ext uri="{FF2B5EF4-FFF2-40B4-BE49-F238E27FC236}">
                <a16:creationId xmlns:a16="http://schemas.microsoft.com/office/drawing/2014/main" id="{AFB6C488-1278-4E9F-B14A-B8F889FA9236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34" l="8051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370" y="1269607"/>
            <a:ext cx="3311094" cy="685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3 Rectángulo">
            <a:extLst>
              <a:ext uri="{FF2B5EF4-FFF2-40B4-BE49-F238E27FC236}">
                <a16:creationId xmlns:a16="http://schemas.microsoft.com/office/drawing/2014/main" id="{76444A9C-4C4A-4561-9F24-A47E308C3FD5}"/>
              </a:ext>
            </a:extLst>
          </p:cNvPr>
          <p:cNvSpPr/>
          <p:nvPr/>
        </p:nvSpPr>
        <p:spPr>
          <a:xfrm>
            <a:off x="8256827" y="7868705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019185F-EA8D-445C-9780-F74AD274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98F6C4B-1AF5-4058-8CCA-492527131336}"/>
              </a:ext>
            </a:extLst>
          </p:cNvPr>
          <p:cNvSpPr/>
          <p:nvPr/>
        </p:nvSpPr>
        <p:spPr>
          <a:xfrm>
            <a:off x="576227" y="3070820"/>
            <a:ext cx="3648756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342900" lvl="0" indent="-342900" algn="ctr">
              <a:buFontTx/>
              <a:buAutoNum type="arabicPeriod"/>
            </a:pPr>
            <a:r>
              <a:rPr lang="es-CO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Cálculo por regla de tres </a:t>
            </a:r>
            <a:endParaRPr lang="es-CO" sz="24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86012CF-33AB-4C93-B2A8-AC8E7B9F6FC0}"/>
              </a:ext>
            </a:extLst>
          </p:cNvPr>
          <p:cNvSpPr/>
          <p:nvPr/>
        </p:nvSpPr>
        <p:spPr>
          <a:xfrm>
            <a:off x="566542" y="3733769"/>
            <a:ext cx="3640860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CO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2. Cálculo por fórmulas </a:t>
            </a:r>
            <a:endParaRPr lang="es-CO" sz="24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2715D19-99E8-4CD0-8871-66754B7F0777}"/>
              </a:ext>
            </a:extLst>
          </p:cNvPr>
          <p:cNvSpPr/>
          <p:nvPr/>
        </p:nvSpPr>
        <p:spPr>
          <a:xfrm>
            <a:off x="566542" y="4586856"/>
            <a:ext cx="7316883" cy="249299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buFontTx/>
              <a:buAutoNum type="arabicPeriod"/>
            </a:pPr>
            <a:r>
              <a:rPr lang="es-CO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Cálculo por regla de tres</a:t>
            </a:r>
          </a:p>
          <a:p>
            <a:pPr lvl="0"/>
            <a:r>
              <a:rPr lang="es-CO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Ejemplo:</a:t>
            </a:r>
          </a:p>
          <a:p>
            <a:pPr lvl="0"/>
            <a:endParaRPr lang="es-CO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/>
            <a:r>
              <a:rPr lang="es-CO" sz="2800" dirty="0">
                <a:latin typeface="Arial Narrow" panose="020B0606020202030204" pitchFamily="34" charset="0"/>
              </a:rPr>
              <a:t>Se debe administrar una Alimentación Parenteral  de 1.500 ml en 24 horas  a ¿Cuantas gotas se debe colocar la velocidad de infusión ?</a:t>
            </a:r>
          </a:p>
        </p:txBody>
      </p:sp>
    </p:spTree>
    <p:extLst>
      <p:ext uri="{BB962C8B-B14F-4D97-AF65-F5344CB8AC3E}">
        <p14:creationId xmlns:p14="http://schemas.microsoft.com/office/powerpoint/2010/main" val="2882362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B6B5A086-ACF3-4ED7-A1E1-F505ECCCAA3A}"/>
              </a:ext>
            </a:extLst>
          </p:cNvPr>
          <p:cNvSpPr/>
          <p:nvPr/>
        </p:nvSpPr>
        <p:spPr>
          <a:xfrm>
            <a:off x="357693" y="4942697"/>
            <a:ext cx="3982469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MX" sz="2400" b="1" dirty="0">
                <a:latin typeface="Arial Narrow" panose="020B0606020202030204" pitchFamily="34" charset="0"/>
              </a:rPr>
              <a:t>1</a:t>
            </a:r>
            <a:r>
              <a:rPr lang="es-MX" dirty="0">
                <a:solidFill>
                  <a:prstClr val="white"/>
                </a:solidFill>
              </a:rPr>
              <a:t> </a:t>
            </a:r>
            <a:r>
              <a:rPr lang="es-MX" sz="2400" b="1" dirty="0">
                <a:latin typeface="Arial Narrow" panose="020B0606020202030204" pitchFamily="34" charset="0"/>
              </a:rPr>
              <a:t>hora                         60 minuto</a:t>
            </a:r>
          </a:p>
          <a:p>
            <a:pPr lvl="0"/>
            <a:r>
              <a:rPr lang="es-MX" sz="2400" b="1" dirty="0">
                <a:latin typeface="Arial Narrow" panose="020B0606020202030204" pitchFamily="34" charset="0"/>
              </a:rPr>
              <a:t>24 hora                      </a:t>
            </a:r>
            <a:r>
              <a:rPr lang="es-MX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X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56146B2-AA59-40FD-A52C-2FC37CC161C4}"/>
              </a:ext>
            </a:extLst>
          </p:cNvPr>
          <p:cNvSpPr/>
          <p:nvPr/>
        </p:nvSpPr>
        <p:spPr>
          <a:xfrm>
            <a:off x="405000" y="2999861"/>
            <a:ext cx="3430747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CO" sz="2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 ml                    20 gotas</a:t>
            </a:r>
          </a:p>
          <a:p>
            <a:pPr lvl="0"/>
            <a:r>
              <a:rPr lang="es-CO" sz="2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1.500ml                </a:t>
            </a:r>
            <a:r>
              <a:rPr lang="es-CO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F5017BB6-9728-4328-B9E9-5D47DFB0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16" y="1251918"/>
            <a:ext cx="6235828" cy="1694198"/>
          </a:xfrm>
        </p:spPr>
        <p:txBody>
          <a:bodyPr>
            <a:normAutofit fontScale="90000"/>
          </a:bodyPr>
          <a:lstStyle/>
          <a:p>
            <a:pPr algn="l"/>
            <a:r>
              <a:rPr lang="es-CO" b="1" cap="none" dirty="0">
                <a:latin typeface="Arial Narrow" panose="020B0606020202030204" pitchFamily="34" charset="0"/>
              </a:rPr>
              <a:t>Cálculo de la velocidad </a:t>
            </a:r>
            <a:br>
              <a:rPr lang="es-CO" b="1" cap="none" dirty="0">
                <a:latin typeface="Arial Narrow" panose="020B0606020202030204" pitchFamily="34" charset="0"/>
              </a:rPr>
            </a:br>
            <a:r>
              <a:rPr lang="es-CO" b="1" cap="none" dirty="0">
                <a:latin typeface="Arial Narrow" panose="020B0606020202030204" pitchFamily="34" charset="0"/>
              </a:rPr>
              <a:t>del</a:t>
            </a:r>
            <a:br>
              <a:rPr lang="es-CO" b="1" cap="none" dirty="0">
                <a:latin typeface="Arial Narrow" panose="020B0606020202030204" pitchFamily="34" charset="0"/>
              </a:rPr>
            </a:br>
            <a:r>
              <a:rPr lang="es-CO" b="1" cap="none" dirty="0">
                <a:latin typeface="Arial Narrow" panose="020B0606020202030204" pitchFamily="34" charset="0"/>
              </a:rPr>
              <a:t> </a:t>
            </a:r>
            <a:endParaRPr lang="es-MX" b="1" cap="none" dirty="0">
              <a:latin typeface="Arial Narrow" panose="020B0606020202030204" pitchFamily="34" charset="0"/>
            </a:endParaRPr>
          </a:p>
        </p:txBody>
      </p:sp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99"/>
          <a:stretch/>
        </p:blipFill>
        <p:spPr>
          <a:xfrm>
            <a:off x="-72692" y="-44210"/>
            <a:ext cx="10826750" cy="2755143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2" y="5684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674687" y="-28997"/>
            <a:ext cx="2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757813" y="228837"/>
            <a:ext cx="211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FD3CD8-5CEB-4949-AD02-977E5725A1DA}"/>
              </a:ext>
            </a:extLst>
          </p:cNvPr>
          <p:cNvSpPr/>
          <p:nvPr/>
        </p:nvSpPr>
        <p:spPr>
          <a:xfrm>
            <a:off x="1231826" y="1768871"/>
            <a:ext cx="2138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400" b="1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GOTE</a:t>
            </a:r>
            <a:endParaRPr lang="es-CO" sz="54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143F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2871537" y="1922540"/>
            <a:ext cx="499058" cy="65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https://s-media-cache-ak0.pinimg.com/236x/9e/31/b1/9e31b15fe3ddef0750f33278a0540c14.jpg">
            <a:extLst>
              <a:ext uri="{FF2B5EF4-FFF2-40B4-BE49-F238E27FC236}">
                <a16:creationId xmlns:a16="http://schemas.microsoft.com/office/drawing/2014/main" id="{AFB6C488-1278-4E9F-B14A-B8F889FA9236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34" l="8051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51" y="1549058"/>
            <a:ext cx="3311094" cy="685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3 Rectángulo">
            <a:extLst>
              <a:ext uri="{FF2B5EF4-FFF2-40B4-BE49-F238E27FC236}">
                <a16:creationId xmlns:a16="http://schemas.microsoft.com/office/drawing/2014/main" id="{76444A9C-4C4A-4561-9F24-A47E308C3FD5}"/>
              </a:ext>
            </a:extLst>
          </p:cNvPr>
          <p:cNvSpPr/>
          <p:nvPr/>
        </p:nvSpPr>
        <p:spPr>
          <a:xfrm>
            <a:off x="8256827" y="7868705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019185F-EA8D-445C-9780-F74AD274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99C67ED4-679E-4172-A31B-BE0EADD18FFC}"/>
              </a:ext>
            </a:extLst>
          </p:cNvPr>
          <p:cNvSpPr/>
          <p:nvPr/>
        </p:nvSpPr>
        <p:spPr>
          <a:xfrm flipV="1">
            <a:off x="1599778" y="3621007"/>
            <a:ext cx="640101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8762CB05-ED8C-4B27-9751-1EDC918FA41D}"/>
              </a:ext>
            </a:extLst>
          </p:cNvPr>
          <p:cNvSpPr/>
          <p:nvPr/>
        </p:nvSpPr>
        <p:spPr>
          <a:xfrm flipV="1">
            <a:off x="1334096" y="3234749"/>
            <a:ext cx="640101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9A46E9EB-006C-4C5B-B4D1-A9EFCB8ABADD}"/>
              </a:ext>
            </a:extLst>
          </p:cNvPr>
          <p:cNvSpPr/>
          <p:nvPr/>
        </p:nvSpPr>
        <p:spPr>
          <a:xfrm>
            <a:off x="1739982" y="5104435"/>
            <a:ext cx="554040" cy="611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3F69462-56C2-4449-BBEB-7E4965F1E45F}"/>
              </a:ext>
            </a:extLst>
          </p:cNvPr>
          <p:cNvSpPr/>
          <p:nvPr/>
        </p:nvSpPr>
        <p:spPr>
          <a:xfrm>
            <a:off x="4608071" y="2276140"/>
            <a:ext cx="3648756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342900" lvl="0" indent="-342900" algn="ctr">
              <a:buFontTx/>
              <a:buAutoNum type="arabicPeriod"/>
            </a:pPr>
            <a:r>
              <a:rPr lang="es-CO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Cálculo por regla de tres </a:t>
            </a:r>
            <a:r>
              <a:rPr lang="es-CO" sz="2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8136ABB-2E08-49F2-B693-0FD39BBBB258}"/>
              </a:ext>
            </a:extLst>
          </p:cNvPr>
          <p:cNvSpPr/>
          <p:nvPr/>
        </p:nvSpPr>
        <p:spPr>
          <a:xfrm>
            <a:off x="388848" y="3981008"/>
            <a:ext cx="3982469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MX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  <a:r>
              <a:rPr lang="es-MX" sz="2400" b="1" dirty="0">
                <a:latin typeface="Arial Narrow" panose="020B0606020202030204" pitchFamily="34" charset="0"/>
              </a:rPr>
              <a:t> </a:t>
            </a:r>
            <a:r>
              <a:rPr lang="es-MX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= </a:t>
            </a:r>
            <a:r>
              <a:rPr lang="es-MX" sz="2400" b="1" dirty="0">
                <a:latin typeface="Arial Narrow" panose="020B0606020202030204" pitchFamily="34" charset="0"/>
              </a:rPr>
              <a:t>1.500ml x 20     </a:t>
            </a:r>
            <a:r>
              <a:rPr lang="es-MX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= </a:t>
            </a:r>
            <a:r>
              <a:rPr lang="es-MX" sz="2400" b="1" dirty="0">
                <a:latin typeface="Arial Narrow" panose="020B0606020202030204" pitchFamily="34" charset="0"/>
              </a:rPr>
              <a:t>     30.000</a:t>
            </a:r>
          </a:p>
          <a:p>
            <a:pPr lvl="0"/>
            <a:r>
              <a:rPr lang="es-MX" sz="2400" b="1" dirty="0">
                <a:latin typeface="Arial Narrow" panose="020B0606020202030204" pitchFamily="34" charset="0"/>
              </a:rPr>
              <a:t>              1 ml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931C5A2-B836-46AB-973B-8ADC2AF04902}"/>
              </a:ext>
            </a:extLst>
          </p:cNvPr>
          <p:cNvSpPr/>
          <p:nvPr/>
        </p:nvSpPr>
        <p:spPr>
          <a:xfrm>
            <a:off x="388848" y="5892381"/>
            <a:ext cx="4761747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MX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  <a:r>
              <a:rPr lang="es-MX" sz="2400" b="1" dirty="0">
                <a:latin typeface="Arial Narrow" panose="020B0606020202030204" pitchFamily="34" charset="0"/>
              </a:rPr>
              <a:t> </a:t>
            </a:r>
            <a:r>
              <a:rPr lang="es-MX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= </a:t>
            </a:r>
            <a:r>
              <a:rPr lang="es-MX" sz="2400" b="1" dirty="0">
                <a:latin typeface="Arial Narrow" panose="020B0606020202030204" pitchFamily="34" charset="0"/>
              </a:rPr>
              <a:t> </a:t>
            </a:r>
            <a:r>
              <a:rPr lang="es-MX" sz="2400" b="1" u="sng" dirty="0">
                <a:latin typeface="Arial Narrow" panose="020B0606020202030204" pitchFamily="34" charset="0"/>
              </a:rPr>
              <a:t>24 hora x 60 ml    </a:t>
            </a:r>
            <a:r>
              <a:rPr lang="es-MX" sz="2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MX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=  </a:t>
            </a:r>
            <a:r>
              <a:rPr lang="es-MX" sz="2400" b="1" dirty="0">
                <a:latin typeface="Arial Narrow" panose="020B0606020202030204" pitchFamily="34" charset="0"/>
              </a:rPr>
              <a:t>1.440 minuto</a:t>
            </a:r>
          </a:p>
          <a:p>
            <a:pPr lvl="0"/>
            <a:r>
              <a:rPr lang="es-MX" sz="2400" b="1" dirty="0">
                <a:latin typeface="Arial Narrow" panose="020B0606020202030204" pitchFamily="34" charset="0"/>
              </a:rPr>
              <a:t>              1m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446EA68-2C37-4A15-B5C7-EE573E55B30F}"/>
              </a:ext>
            </a:extLst>
          </p:cNvPr>
          <p:cNvSpPr/>
          <p:nvPr/>
        </p:nvSpPr>
        <p:spPr>
          <a:xfrm>
            <a:off x="388848" y="6938643"/>
            <a:ext cx="3982469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MX" sz="2400" b="1" dirty="0">
                <a:latin typeface="Arial Narrow" panose="020B0606020202030204" pitchFamily="34" charset="0"/>
              </a:rPr>
              <a:t>Gota</a:t>
            </a:r>
            <a:r>
              <a:rPr lang="es-MX" dirty="0">
                <a:solidFill>
                  <a:prstClr val="white"/>
                </a:solidFill>
              </a:rPr>
              <a:t>s </a:t>
            </a:r>
            <a:r>
              <a:rPr lang="es-MX" sz="2400" b="1" dirty="0">
                <a:latin typeface="Arial Narrow" panose="020B0606020202030204" pitchFamily="34" charset="0"/>
              </a:rPr>
              <a:t>por minuto </a:t>
            </a:r>
            <a:r>
              <a:rPr lang="es-MX" sz="2400" b="1" u="sng" dirty="0">
                <a:latin typeface="Arial Narrow" panose="020B0606020202030204" pitchFamily="34" charset="0"/>
              </a:rPr>
              <a:t>30.000 </a:t>
            </a:r>
            <a:r>
              <a:rPr lang="es-MX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=</a:t>
            </a:r>
            <a:r>
              <a:rPr lang="es-MX" sz="2400" b="1" dirty="0">
                <a:latin typeface="Arial Narrow" panose="020B0606020202030204" pitchFamily="34" charset="0"/>
              </a:rPr>
              <a:t>  20.8</a:t>
            </a:r>
          </a:p>
          <a:p>
            <a:pPr lvl="0"/>
            <a:r>
              <a:rPr lang="es-MX" sz="2400" b="1" dirty="0">
                <a:latin typeface="Arial Narrow" panose="020B0606020202030204" pitchFamily="34" charset="0"/>
              </a:rPr>
              <a:t>                               1.440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BA2EEC6-2FD7-43F4-9256-6EE0C576AC09}"/>
              </a:ext>
            </a:extLst>
          </p:cNvPr>
          <p:cNvSpPr/>
          <p:nvPr/>
        </p:nvSpPr>
        <p:spPr>
          <a:xfrm>
            <a:off x="4971083" y="3330726"/>
            <a:ext cx="3209838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MX" sz="2400" b="1" dirty="0">
                <a:latin typeface="Arial Narrow" panose="020B0606020202030204" pitchFamily="34" charset="0"/>
              </a:rPr>
              <a:t>1m</a:t>
            </a:r>
            <a:r>
              <a:rPr lang="es-MX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l</a:t>
            </a:r>
            <a:r>
              <a:rPr lang="es-MX" sz="2400" b="1" dirty="0">
                <a:latin typeface="Arial Narrow" panose="020B0606020202030204" pitchFamily="34" charset="0"/>
              </a:rPr>
              <a:t>o </a:t>
            </a:r>
            <a:r>
              <a:rPr lang="es-MX" sz="2400" b="1" dirty="0" err="1">
                <a:latin typeface="Arial Narrow" panose="020B0606020202030204" pitchFamily="34" charset="0"/>
              </a:rPr>
              <a:t>cc</a:t>
            </a:r>
            <a:r>
              <a:rPr lang="es-MX" sz="2400" b="1" dirty="0">
                <a:latin typeface="Arial Narrow" panose="020B0606020202030204" pitchFamily="34" charset="0"/>
              </a:rPr>
              <a:t>   </a:t>
            </a:r>
            <a:r>
              <a:rPr lang="es-MX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= </a:t>
            </a:r>
            <a:r>
              <a:rPr lang="es-MX" sz="2400" b="1" dirty="0">
                <a:latin typeface="Arial Narrow" panose="020B0606020202030204" pitchFamily="34" charset="0"/>
              </a:rPr>
              <a:t>20 gotas </a:t>
            </a:r>
          </a:p>
          <a:p>
            <a:pPr lvl="0"/>
            <a:r>
              <a:rPr lang="es-MX" sz="2400" b="1" dirty="0">
                <a:latin typeface="Arial Narrow" panose="020B0606020202030204" pitchFamily="34" charset="0"/>
              </a:rPr>
              <a:t>1 hora      </a:t>
            </a:r>
            <a:r>
              <a:rPr lang="es-MX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=</a:t>
            </a:r>
            <a:r>
              <a:rPr lang="es-MX" sz="2400" b="1" dirty="0">
                <a:latin typeface="Arial Narrow" panose="020B0606020202030204" pitchFamily="34" charset="0"/>
              </a:rPr>
              <a:t>   60 minutos </a:t>
            </a:r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B37926C9-5E55-48E0-867E-B817A4380513}"/>
              </a:ext>
            </a:extLst>
          </p:cNvPr>
          <p:cNvSpPr/>
          <p:nvPr/>
        </p:nvSpPr>
        <p:spPr>
          <a:xfrm>
            <a:off x="1739981" y="5505259"/>
            <a:ext cx="706440" cy="851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1921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0"/>
          <a:stretch/>
        </p:blipFill>
        <p:spPr>
          <a:xfrm>
            <a:off x="-72692" y="0"/>
            <a:ext cx="10826750" cy="2678795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2" y="5684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674687" y="-28997"/>
            <a:ext cx="2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757813" y="228837"/>
            <a:ext cx="211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6CB9A84-8CCE-4CB6-9DD9-1BD39D41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112" y="1029426"/>
            <a:ext cx="4388379" cy="1649369"/>
          </a:xfrm>
        </p:spPr>
        <p:txBody>
          <a:bodyPr>
            <a:noAutofit/>
          </a:bodyPr>
          <a:lstStyle/>
          <a:p>
            <a:pPr algn="l"/>
            <a:r>
              <a:rPr lang="es-CO" sz="3600" b="1" dirty="0"/>
              <a:t>F</a:t>
            </a:r>
            <a:r>
              <a:rPr lang="es-CO" sz="3600" b="1" cap="none" dirty="0"/>
              <a:t>ormulas</a:t>
            </a:r>
            <a:r>
              <a:rPr lang="es-CO" sz="3600" b="1" dirty="0"/>
              <a:t> </a:t>
            </a:r>
            <a:r>
              <a:rPr lang="es-CO" sz="3600" b="1" cap="none" dirty="0"/>
              <a:t>de</a:t>
            </a:r>
            <a:r>
              <a:rPr lang="es-CO" sz="3600" b="1" dirty="0"/>
              <a:t> c</a:t>
            </a:r>
            <a:r>
              <a:rPr lang="es-CO" sz="3600" b="1" cap="none" dirty="0"/>
              <a:t>alculo</a:t>
            </a:r>
            <a:br>
              <a:rPr lang="es-CO" sz="3600" b="1" dirty="0"/>
            </a:br>
            <a:r>
              <a:rPr lang="es-CO" sz="3600" b="1" dirty="0">
                <a:solidFill>
                  <a:prstClr val="black"/>
                </a:solidFill>
              </a:rPr>
              <a:t>        </a:t>
            </a:r>
            <a:r>
              <a:rPr lang="es-CO" sz="3600" b="1" cap="none" dirty="0">
                <a:solidFill>
                  <a:prstClr val="black"/>
                </a:solidFill>
              </a:rPr>
              <a:t>de</a:t>
            </a:r>
            <a:br>
              <a:rPr lang="es-CO" sz="3600" dirty="0"/>
            </a:br>
            <a:r>
              <a:rPr lang="es-CO" sz="3600" dirty="0">
                <a:solidFill>
                  <a:prstClr val="black"/>
                </a:solidFill>
              </a:rPr>
              <a:t> </a:t>
            </a:r>
            <a:endParaRPr lang="es-CO" sz="36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FD3CD8-5CEB-4949-AD02-977E5725A1DA}"/>
              </a:ext>
            </a:extLst>
          </p:cNvPr>
          <p:cNvSpPr/>
          <p:nvPr/>
        </p:nvSpPr>
        <p:spPr>
          <a:xfrm>
            <a:off x="3310249" y="1786370"/>
            <a:ext cx="1782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>
                <a:solidFill>
                  <a:prstClr val="black"/>
                </a:solidFill>
                <a:ea typeface="+mj-ea"/>
                <a:cs typeface="+mj-cs"/>
              </a:rPr>
              <a:t>GOTEO</a:t>
            </a:r>
            <a:endParaRPr lang="es-CO" sz="4000" dirty="0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143F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647838" y="1873508"/>
            <a:ext cx="343415" cy="45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96CB4CE-D70F-43CB-AEB5-00C01B143C05}"/>
              </a:ext>
            </a:extLst>
          </p:cNvPr>
          <p:cNvSpPr/>
          <p:nvPr/>
        </p:nvSpPr>
        <p:spPr>
          <a:xfrm>
            <a:off x="1913199" y="2206719"/>
            <a:ext cx="41082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0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s-CO" sz="2000" b="1" dirty="0">
                <a:solidFill>
                  <a:prstClr val="black"/>
                </a:solidFill>
                <a:ea typeface="+mj-ea"/>
                <a:cs typeface="+mj-cs"/>
              </a:rPr>
              <a:t>PARA SOLUCIONES PARENTERALES</a:t>
            </a:r>
            <a:endParaRPr lang="es-CO" sz="2000" b="1" dirty="0"/>
          </a:p>
        </p:txBody>
      </p:sp>
      <p:pic>
        <p:nvPicPr>
          <p:cNvPr id="13" name="Imagen 12" descr="https://s-media-cache-ak0.pinimg.com/236x/9e/31/b1/9e31b15fe3ddef0750f33278a0540c14.jpg">
            <a:extLst>
              <a:ext uri="{FF2B5EF4-FFF2-40B4-BE49-F238E27FC236}">
                <a16:creationId xmlns:a16="http://schemas.microsoft.com/office/drawing/2014/main" id="{AFB6C488-1278-4E9F-B14A-B8F889FA9236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34" l="8051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04" y="1539338"/>
            <a:ext cx="3919894" cy="685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3 Rectángulo">
            <a:extLst>
              <a:ext uri="{FF2B5EF4-FFF2-40B4-BE49-F238E27FC236}">
                <a16:creationId xmlns:a16="http://schemas.microsoft.com/office/drawing/2014/main" id="{76444A9C-4C4A-4561-9F24-A47E308C3FD5}"/>
              </a:ext>
            </a:extLst>
          </p:cNvPr>
          <p:cNvSpPr/>
          <p:nvPr/>
        </p:nvSpPr>
        <p:spPr>
          <a:xfrm>
            <a:off x="8256827" y="7868705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019185F-EA8D-445C-9780-F74AD274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5E7B3F2-CF9E-4211-9C73-323C1DAB9CAA}"/>
              </a:ext>
            </a:extLst>
          </p:cNvPr>
          <p:cNvSpPr/>
          <p:nvPr/>
        </p:nvSpPr>
        <p:spPr>
          <a:xfrm>
            <a:off x="336727" y="4693675"/>
            <a:ext cx="5824764" cy="1077218"/>
          </a:xfrm>
          <a:prstGeom prst="rect">
            <a:avLst/>
          </a:prstGeom>
          <a:ln>
            <a:solidFill>
              <a:srgbClr val="001236"/>
            </a:solidFill>
          </a:ln>
        </p:spPr>
        <p:txBody>
          <a:bodyPr wrap="square">
            <a:spAutoFit/>
          </a:bodyPr>
          <a:lstStyle/>
          <a:p>
            <a:r>
              <a:rPr lang="es-MX" sz="3200" dirty="0" err="1">
                <a:latin typeface="Arial Narrow" panose="020B0606020202030204" pitchFamily="34" charset="0"/>
              </a:rPr>
              <a:t>N°</a:t>
            </a:r>
            <a:r>
              <a:rPr lang="es-MX" sz="3200" dirty="0">
                <a:latin typeface="Arial Narrow" panose="020B0606020202030204" pitchFamily="34" charset="0"/>
              </a:rPr>
              <a:t> de Soluciones  500cc en 24h x 21</a:t>
            </a:r>
          </a:p>
          <a:p>
            <a:r>
              <a:rPr lang="es-MX" sz="3200" dirty="0">
                <a:latin typeface="Arial Narrow" panose="020B0606020202030204" pitchFamily="34" charset="0"/>
              </a:rPr>
              <a:t>Ejemplos: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3B75FFD-94C4-4A89-B40E-A8EDCC584106}"/>
              </a:ext>
            </a:extLst>
          </p:cNvPr>
          <p:cNvSpPr/>
          <p:nvPr/>
        </p:nvSpPr>
        <p:spPr>
          <a:xfrm>
            <a:off x="4991253" y="2766040"/>
            <a:ext cx="3217547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s-CO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2. Cálculo por fórmulas </a:t>
            </a:r>
            <a:r>
              <a:rPr lang="es-CO" sz="2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22EE61A-9663-47CC-8494-60D44B96C82E}"/>
              </a:ext>
            </a:extLst>
          </p:cNvPr>
          <p:cNvSpPr/>
          <p:nvPr/>
        </p:nvSpPr>
        <p:spPr>
          <a:xfrm>
            <a:off x="586977" y="2850808"/>
            <a:ext cx="165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Helvetica Neue"/>
              </a:rPr>
              <a:t>OPCION 2</a:t>
            </a:r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D9A221F-4833-4827-8CA1-4B53DCDFDE4E}"/>
              </a:ext>
            </a:extLst>
          </p:cNvPr>
          <p:cNvSpPr/>
          <p:nvPr/>
        </p:nvSpPr>
        <p:spPr>
          <a:xfrm>
            <a:off x="388848" y="3484717"/>
            <a:ext cx="6268626" cy="954107"/>
          </a:xfrm>
          <a:prstGeom prst="rect">
            <a:avLst/>
          </a:prstGeom>
          <a:ln>
            <a:solidFill>
              <a:srgbClr val="001236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MX" sz="2800" dirty="0">
                <a:solidFill>
                  <a:prstClr val="black"/>
                </a:solidFill>
                <a:latin typeface="Arial Narrow" panose="020B0606020202030204" pitchFamily="34" charset="0"/>
              </a:rPr>
              <a:t>En  UCI para programar las bombas de fluidos </a:t>
            </a:r>
          </a:p>
          <a:p>
            <a:pPr lvl="0"/>
            <a:r>
              <a:rPr lang="es-MX" sz="2800" dirty="0">
                <a:solidFill>
                  <a:prstClr val="black"/>
                </a:solidFill>
                <a:latin typeface="Arial Narrow" panose="020B0606020202030204" pitchFamily="34" charset="0"/>
              </a:rPr>
              <a:t>en ml/h, la </a:t>
            </a:r>
            <a:r>
              <a:rPr lang="es-MX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Regla del 21: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9936306-ADDF-451E-BDA8-2EC4EF958D11}"/>
              </a:ext>
            </a:extLst>
          </p:cNvPr>
          <p:cNvSpPr/>
          <p:nvPr/>
        </p:nvSpPr>
        <p:spPr>
          <a:xfrm>
            <a:off x="388848" y="6025745"/>
            <a:ext cx="5413375" cy="1569660"/>
          </a:xfrm>
          <a:prstGeom prst="rect">
            <a:avLst/>
          </a:prstGeom>
          <a:ln>
            <a:solidFill>
              <a:srgbClr val="001236"/>
            </a:solidFill>
          </a:ln>
        </p:spPr>
        <p:txBody>
          <a:bodyPr>
            <a:spAutoFit/>
          </a:bodyPr>
          <a:lstStyle/>
          <a:p>
            <a:pPr lvl="0"/>
            <a:r>
              <a:rPr lang="es-MX" sz="3200" dirty="0">
                <a:solidFill>
                  <a:prstClr val="black"/>
                </a:solidFill>
                <a:latin typeface="Arial Narrow" panose="020B0606020202030204" pitchFamily="34" charset="0"/>
              </a:rPr>
              <a:t>1000cc/24h  </a:t>
            </a:r>
            <a:r>
              <a:rPr lang="es-MX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=</a:t>
            </a:r>
            <a:r>
              <a:rPr lang="es-MX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 2  </a:t>
            </a:r>
            <a:r>
              <a:rPr lang="es-MX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x </a:t>
            </a:r>
            <a:r>
              <a:rPr lang="es-MX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21 </a:t>
            </a:r>
            <a:r>
              <a:rPr lang="es-MX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=</a:t>
            </a:r>
            <a:r>
              <a:rPr lang="es-MX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42ml/h</a:t>
            </a:r>
          </a:p>
          <a:p>
            <a:pPr lvl="0"/>
            <a:r>
              <a:rPr lang="es-MX" sz="3200" dirty="0">
                <a:solidFill>
                  <a:prstClr val="black"/>
                </a:solidFill>
                <a:latin typeface="Arial Narrow" panose="020B0606020202030204" pitchFamily="34" charset="0"/>
              </a:rPr>
              <a:t>1500cc/24h  </a:t>
            </a:r>
            <a:r>
              <a:rPr lang="es-MX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=</a:t>
            </a:r>
            <a:r>
              <a:rPr lang="es-MX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 3  </a:t>
            </a:r>
            <a:r>
              <a:rPr lang="es-MX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  <a:r>
              <a:rPr lang="es-MX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 21 </a:t>
            </a:r>
            <a:r>
              <a:rPr lang="es-MX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=</a:t>
            </a:r>
            <a:r>
              <a:rPr lang="es-MX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63ml/h</a:t>
            </a:r>
          </a:p>
          <a:p>
            <a:pPr lvl="0"/>
            <a:r>
              <a:rPr lang="es-MX" sz="3200" dirty="0">
                <a:solidFill>
                  <a:prstClr val="black"/>
                </a:solidFill>
                <a:latin typeface="Arial Narrow" panose="020B0606020202030204" pitchFamily="34" charset="0"/>
              </a:rPr>
              <a:t>2000cc/24h  </a:t>
            </a:r>
            <a:r>
              <a:rPr lang="es-MX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=</a:t>
            </a:r>
            <a:r>
              <a:rPr lang="es-MX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 4  </a:t>
            </a:r>
            <a:r>
              <a:rPr lang="es-MX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  <a:r>
              <a:rPr lang="es-MX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 21 </a:t>
            </a:r>
            <a:r>
              <a:rPr lang="es-MX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=</a:t>
            </a:r>
            <a:r>
              <a:rPr lang="es-MX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84ml/h</a:t>
            </a:r>
          </a:p>
        </p:txBody>
      </p:sp>
    </p:spTree>
    <p:extLst>
      <p:ext uri="{BB962C8B-B14F-4D97-AF65-F5344CB8AC3E}">
        <p14:creationId xmlns:p14="http://schemas.microsoft.com/office/powerpoint/2010/main" val="2683435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BCBC163-5916-4078-8ADB-03756D79D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4" l="0" r="100000">
                        <a14:foregroundMark x1="50923" y1="40985" x2="43846" y2="53191"/>
                        <a14:foregroundMark x1="74154" y1="43225" x2="95538" y2="60358"/>
                        <a14:foregroundMark x1="95538" y1="67973" x2="80462" y2="93617"/>
                        <a14:foregroundMark x1="83077" y1="94737" x2="83077" y2="99664"/>
                        <a14:foregroundMark x1="24154" y1="82531" x2="42923" y2="89362"/>
                        <a14:foregroundMark x1="38462" y1="97760" x2="34923" y2="98880"/>
                        <a14:foregroundMark x1="64308" y1="56215" x2="66154" y2="79059"/>
                        <a14:foregroundMark x1="70615" y1="96193" x2="69692" y2="92385"/>
                        <a14:foregroundMark x1="69692" y1="92385" x2="68769" y2="93169"/>
                        <a14:foregroundMark x1="73231" y1="67637" x2="72308" y2="77940"/>
                        <a14:foregroundMark x1="92000" y1="91265" x2="93846" y2="95857"/>
                        <a14:foregroundMark x1="25077" y1="30683" x2="24154" y2="35162"/>
                        <a14:foregroundMark x1="24154" y1="35610" x2="24154" y2="35610"/>
                        <a14:foregroundMark x1="26769" y1="29115" x2="31231" y2="36730"/>
                        <a14:foregroundMark x1="36615" y1="55095" x2="40154" y2="72564"/>
                        <a14:foregroundMark x1="63385" y1="78723" x2="63385" y2="78723"/>
                        <a14:foregroundMark x1="50000" y1="40985" x2="55385" y2="38298"/>
                        <a14:foregroundMark x1="54462" y1="37850" x2="49077" y2="45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2229" y="2323074"/>
            <a:ext cx="1998256" cy="4401146"/>
          </a:xfrm>
          <a:prstGeom prst="rect">
            <a:avLst/>
          </a:prstGeom>
          <a:ln>
            <a:noFill/>
          </a:ln>
        </p:spPr>
      </p:pic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" b="38467"/>
          <a:stretch/>
        </p:blipFill>
        <p:spPr>
          <a:xfrm>
            <a:off x="0" y="-3084"/>
            <a:ext cx="10826750" cy="2189564"/>
          </a:xfrm>
          <a:prstGeom prst="rect">
            <a:avLst/>
          </a:prstGeom>
          <a:ln>
            <a:noFill/>
          </a:ln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39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81948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74749" y="0"/>
            <a:ext cx="201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634119" y="255900"/>
            <a:ext cx="201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6CB9A84-8CCE-4CB6-9DD9-1BD39D41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610" y="992103"/>
            <a:ext cx="4110900" cy="793042"/>
          </a:xfrm>
        </p:spPr>
        <p:txBody>
          <a:bodyPr>
            <a:normAutofit fontScale="90000"/>
          </a:bodyPr>
          <a:lstStyle/>
          <a:p>
            <a:pPr algn="l"/>
            <a:br>
              <a:rPr lang="es-CO" sz="3100" b="1" dirty="0"/>
            </a:br>
            <a:r>
              <a:rPr lang="es-CO" sz="3100" b="1" dirty="0"/>
              <a:t>Formulas de calculo</a:t>
            </a:r>
            <a:br>
              <a:rPr lang="es-CO" sz="3600" b="1" dirty="0"/>
            </a:br>
            <a:r>
              <a:rPr lang="es-CO" sz="3100" b="1" dirty="0">
                <a:solidFill>
                  <a:prstClr val="black"/>
                </a:solidFill>
              </a:rPr>
              <a:t>   de</a:t>
            </a:r>
            <a:br>
              <a:rPr lang="es-CO" sz="3600" dirty="0"/>
            </a:br>
            <a:r>
              <a:rPr lang="es-CO" sz="3600" dirty="0">
                <a:solidFill>
                  <a:prstClr val="black"/>
                </a:solidFill>
              </a:rPr>
              <a:t> </a:t>
            </a:r>
            <a:endParaRPr lang="es-CO" sz="67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FD3CD8-5CEB-4949-AD02-977E5725A1DA}"/>
              </a:ext>
            </a:extLst>
          </p:cNvPr>
          <p:cNvSpPr/>
          <p:nvPr/>
        </p:nvSpPr>
        <p:spPr>
          <a:xfrm>
            <a:off x="2780296" y="1297802"/>
            <a:ext cx="18394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b="1" dirty="0">
                <a:solidFill>
                  <a:prstClr val="black"/>
                </a:solidFill>
                <a:ea typeface="+mj-ea"/>
                <a:cs typeface="+mj-cs"/>
              </a:rPr>
              <a:t>GOTEO</a:t>
            </a:r>
            <a:endParaRPr lang="es-CO" sz="44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96CB4CE-D70F-43CB-AEB5-00C01B143C05}"/>
              </a:ext>
            </a:extLst>
          </p:cNvPr>
          <p:cNvSpPr/>
          <p:nvPr/>
        </p:nvSpPr>
        <p:spPr>
          <a:xfrm>
            <a:off x="1724441" y="1803077"/>
            <a:ext cx="4234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prstClr val="black"/>
                </a:solidFill>
                <a:ea typeface="+mj-ea"/>
                <a:cs typeface="+mj-cs"/>
              </a:rPr>
              <a:t> PARA SOLUCIONES PARENTERALES</a:t>
            </a:r>
            <a:endParaRPr lang="es-CO" sz="20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A67AB8-E544-4388-AC32-05A0536B6EB0}"/>
              </a:ext>
            </a:extLst>
          </p:cNvPr>
          <p:cNvSpPr/>
          <p:nvPr/>
        </p:nvSpPr>
        <p:spPr>
          <a:xfrm>
            <a:off x="270666" y="5873705"/>
            <a:ext cx="8472869" cy="76944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  <a:latin typeface="Helvetica Neue"/>
              </a:rPr>
              <a:t>  </a:t>
            </a:r>
            <a:r>
              <a:rPr lang="es-CO" sz="2000" b="1" dirty="0">
                <a:solidFill>
                  <a:srgbClr val="002060"/>
                </a:solidFill>
                <a:latin typeface="Helvetica Neue"/>
              </a:rPr>
              <a:t>Gotas por minuto 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=</a:t>
            </a:r>
            <a:r>
              <a:rPr lang="es-CO" sz="2000" b="1" dirty="0">
                <a:solidFill>
                  <a:srgbClr val="002060"/>
                </a:solidFill>
                <a:latin typeface="Helvetica Neue"/>
              </a:rPr>
              <a:t>    </a:t>
            </a:r>
            <a:r>
              <a:rPr lang="es-CO" sz="2000" b="1" u="sng" dirty="0">
                <a:solidFill>
                  <a:srgbClr val="002060"/>
                </a:solidFill>
                <a:latin typeface="Helvetica Neue"/>
              </a:rPr>
              <a:t>Volumen total de infusión x factor goteo (20)</a:t>
            </a:r>
            <a:endParaRPr lang="es-CO" sz="2000" b="1" dirty="0">
              <a:solidFill>
                <a:srgbClr val="002060"/>
              </a:solidFill>
              <a:latin typeface="Helvetica Neue"/>
            </a:endParaRPr>
          </a:p>
          <a:p>
            <a:r>
              <a:rPr lang="es-CO" sz="2000" b="1" dirty="0">
                <a:solidFill>
                  <a:srgbClr val="002060"/>
                </a:solidFill>
                <a:latin typeface="Helvetica Neue"/>
              </a:rPr>
              <a:t>                                          Tiempo total de infusión en minuto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C123B42-3026-4338-A1A7-D5A2636C5FB6}"/>
              </a:ext>
            </a:extLst>
          </p:cNvPr>
          <p:cNvSpPr/>
          <p:nvPr/>
        </p:nvSpPr>
        <p:spPr>
          <a:xfrm>
            <a:off x="270666" y="6855497"/>
            <a:ext cx="8927680" cy="76944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Helvetica Neue"/>
              </a:rPr>
              <a:t>  </a:t>
            </a:r>
            <a:r>
              <a:rPr lang="es-CO" sz="2000" b="1" dirty="0">
                <a:solidFill>
                  <a:srgbClr val="002060"/>
                </a:solidFill>
                <a:latin typeface="Helvetica Neue"/>
              </a:rPr>
              <a:t>Microgotas/minuto 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= </a:t>
            </a:r>
            <a:r>
              <a:rPr lang="es-CO" sz="2000" b="1" dirty="0">
                <a:solidFill>
                  <a:srgbClr val="002060"/>
                </a:solidFill>
                <a:latin typeface="Helvetica Neue"/>
              </a:rPr>
              <a:t>   </a:t>
            </a:r>
            <a:r>
              <a:rPr lang="es-CO" sz="2000" b="1" u="sng" dirty="0">
                <a:solidFill>
                  <a:srgbClr val="002060"/>
                </a:solidFill>
                <a:latin typeface="Helvetica Neue"/>
              </a:rPr>
              <a:t>Volumen total de </a:t>
            </a:r>
            <a:r>
              <a:rPr lang="es-CO" sz="2000" b="1" u="sng" dirty="0" err="1">
                <a:solidFill>
                  <a:srgbClr val="002060"/>
                </a:solidFill>
                <a:latin typeface="Helvetica Neue"/>
              </a:rPr>
              <a:t>infusion</a:t>
            </a:r>
            <a:r>
              <a:rPr lang="es-CO" sz="2000" b="1" u="sng" dirty="0">
                <a:solidFill>
                  <a:srgbClr val="002060"/>
                </a:solidFill>
                <a:latin typeface="Helvetica Neue"/>
              </a:rPr>
              <a:t> x factor goteo (60)</a:t>
            </a:r>
            <a:endParaRPr lang="es-CO" sz="2000" b="1" dirty="0">
              <a:solidFill>
                <a:srgbClr val="002060"/>
              </a:solidFill>
              <a:latin typeface="Helvetica Neue"/>
            </a:endParaRPr>
          </a:p>
          <a:p>
            <a:r>
              <a:rPr lang="es-CO" sz="2000" b="1" dirty="0">
                <a:solidFill>
                  <a:srgbClr val="002060"/>
                </a:solidFill>
                <a:latin typeface="Helvetica Neue"/>
              </a:rPr>
              <a:t>                                           Tiempo total de infusión en minuto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8AED3E7-C005-4D8B-A7CF-50C9B165F7C2}"/>
              </a:ext>
            </a:extLst>
          </p:cNvPr>
          <p:cNvSpPr/>
          <p:nvPr/>
        </p:nvSpPr>
        <p:spPr>
          <a:xfrm>
            <a:off x="301401" y="2981376"/>
            <a:ext cx="8032829" cy="76944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b="1" dirty="0">
                <a:latin typeface="Helvetica Neue"/>
              </a:rPr>
              <a:t>  </a:t>
            </a:r>
            <a:r>
              <a:rPr lang="es-CO" sz="2000" b="1" dirty="0">
                <a:latin typeface="Helvetica Neue"/>
              </a:rPr>
              <a:t>Gotas por minuto 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=</a:t>
            </a:r>
            <a:r>
              <a:rPr lang="es-CO" sz="2000" b="1" dirty="0">
                <a:latin typeface="Helvetica Neue"/>
              </a:rPr>
              <a:t>    </a:t>
            </a:r>
            <a:r>
              <a:rPr lang="es-CO" sz="2000" b="1" u="sng" dirty="0">
                <a:latin typeface="Helvetica Neue"/>
              </a:rPr>
              <a:t>Volumen total de infusión en ml______</a:t>
            </a:r>
            <a:endParaRPr lang="es-CO" sz="2000" b="1" dirty="0">
              <a:latin typeface="Helvetica Neue"/>
            </a:endParaRPr>
          </a:p>
          <a:p>
            <a:r>
              <a:rPr lang="es-CO" sz="2000" b="1" dirty="0">
                <a:latin typeface="Helvetica Neue"/>
              </a:rPr>
              <a:t>                                          3 X Tiempo total de infusión  en horas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4448E99-8AA3-458E-8FE2-D186F291DE69}"/>
              </a:ext>
            </a:extLst>
          </p:cNvPr>
          <p:cNvSpPr/>
          <p:nvPr/>
        </p:nvSpPr>
        <p:spPr>
          <a:xfrm>
            <a:off x="309808" y="4007085"/>
            <a:ext cx="8063175" cy="76944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7030A0"/>
                </a:solidFill>
                <a:latin typeface="Helvetica Neue"/>
              </a:rPr>
              <a:t>  </a:t>
            </a:r>
            <a:r>
              <a:rPr lang="es-CO" sz="2000" b="1" dirty="0">
                <a:latin typeface="Helvetica Neue"/>
              </a:rPr>
              <a:t>Microgotas/minuto 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=</a:t>
            </a:r>
            <a:r>
              <a:rPr lang="es-CO" sz="2000" b="1" u="sng" dirty="0">
                <a:latin typeface="Helvetica Neue"/>
              </a:rPr>
              <a:t>       Volumen total de </a:t>
            </a:r>
            <a:r>
              <a:rPr lang="es-CO" sz="2000" b="1" u="sng" dirty="0" err="1">
                <a:latin typeface="Helvetica Neue"/>
              </a:rPr>
              <a:t>infusion</a:t>
            </a:r>
            <a:r>
              <a:rPr lang="es-CO" sz="2000" b="1" u="sng" dirty="0">
                <a:latin typeface="Helvetica Neue"/>
              </a:rPr>
              <a:t> en ml____</a:t>
            </a:r>
            <a:endParaRPr lang="es-CO" sz="2000" b="1" dirty="0">
              <a:latin typeface="Helvetica Neue"/>
            </a:endParaRPr>
          </a:p>
          <a:p>
            <a:r>
              <a:rPr lang="es-CO" sz="2000" b="1" dirty="0">
                <a:latin typeface="Helvetica Neue"/>
              </a:rPr>
              <a:t>                                           1 X Tiempo total de infusión en horas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3252788-C124-49CF-BDCE-64A5E4393A4B}"/>
              </a:ext>
            </a:extLst>
          </p:cNvPr>
          <p:cNvSpPr/>
          <p:nvPr/>
        </p:nvSpPr>
        <p:spPr>
          <a:xfrm>
            <a:off x="401474" y="2393948"/>
            <a:ext cx="2183101" cy="46166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Helvetica Neue"/>
              </a:rPr>
              <a:t>  OPCION 3      </a:t>
            </a:r>
            <a:endParaRPr lang="es-CO" sz="2000" b="1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2CCD787-E99D-4A22-959D-9DD467DD6805}"/>
              </a:ext>
            </a:extLst>
          </p:cNvPr>
          <p:cNvSpPr/>
          <p:nvPr/>
        </p:nvSpPr>
        <p:spPr>
          <a:xfrm>
            <a:off x="261648" y="5239154"/>
            <a:ext cx="251864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Helvetica Neue"/>
              </a:rPr>
              <a:t>  OPCION 4      </a:t>
            </a:r>
            <a:endParaRPr lang="es-CO" sz="2000" b="1" dirty="0">
              <a:solidFill>
                <a:srgbClr val="FF0000"/>
              </a:solidFill>
              <a:latin typeface="Helvetica Neue"/>
            </a:endParaRPr>
          </a:p>
        </p:txBody>
      </p:sp>
      <p:pic>
        <p:nvPicPr>
          <p:cNvPr id="21" name="Picture 2" descr="Imagen relacionada">
            <a:extLst>
              <a:ext uri="{FF2B5EF4-FFF2-40B4-BE49-F238E27FC236}">
                <a16:creationId xmlns:a16="http://schemas.microsoft.com/office/drawing/2014/main" id="{427E5E3A-542F-4541-AF72-68AF54CFA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219837" y="1350386"/>
            <a:ext cx="386036" cy="60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igno menos 10">
            <a:extLst>
              <a:ext uri="{FF2B5EF4-FFF2-40B4-BE49-F238E27FC236}">
                <a16:creationId xmlns:a16="http://schemas.microsoft.com/office/drawing/2014/main" id="{17650112-0DB3-44EF-98A0-1200F4587429}"/>
              </a:ext>
            </a:extLst>
          </p:cNvPr>
          <p:cNvSpPr/>
          <p:nvPr/>
        </p:nvSpPr>
        <p:spPr>
          <a:xfrm>
            <a:off x="0" y="4788506"/>
            <a:ext cx="6956055" cy="351456"/>
          </a:xfrm>
          <a:prstGeom prst="mathMinus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Signo menos 22">
            <a:extLst>
              <a:ext uri="{FF2B5EF4-FFF2-40B4-BE49-F238E27FC236}">
                <a16:creationId xmlns:a16="http://schemas.microsoft.com/office/drawing/2014/main" id="{E43D801F-45C0-449E-847C-A2152D9D2A44}"/>
              </a:ext>
            </a:extLst>
          </p:cNvPr>
          <p:cNvSpPr/>
          <p:nvPr/>
        </p:nvSpPr>
        <p:spPr>
          <a:xfrm>
            <a:off x="3016878" y="4931201"/>
            <a:ext cx="5884434" cy="378958"/>
          </a:xfrm>
          <a:prstGeom prst="mathMinus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3 Rectángulo">
            <a:extLst>
              <a:ext uri="{FF2B5EF4-FFF2-40B4-BE49-F238E27FC236}">
                <a16:creationId xmlns:a16="http://schemas.microsoft.com/office/drawing/2014/main" id="{28E3D413-8A31-4ADA-A640-4A3B9BF2378F}"/>
              </a:ext>
            </a:extLst>
          </p:cNvPr>
          <p:cNvSpPr/>
          <p:nvPr/>
        </p:nvSpPr>
        <p:spPr>
          <a:xfrm>
            <a:off x="8127132" y="7881768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EBB6CEC7-6B73-48CA-88D2-96CAD035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14FDA77-C68A-4905-AEB3-1468A8C8C98B}"/>
              </a:ext>
            </a:extLst>
          </p:cNvPr>
          <p:cNvSpPr/>
          <p:nvPr/>
        </p:nvSpPr>
        <p:spPr>
          <a:xfrm>
            <a:off x="5439039" y="2273798"/>
            <a:ext cx="3147016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s-CO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2. Cálculo por fórmulas </a:t>
            </a:r>
            <a:r>
              <a:rPr lang="es-CO" sz="2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CCCA39E-2C20-4341-84A2-ECD4F0FF824C}"/>
              </a:ext>
            </a:extLst>
          </p:cNvPr>
          <p:cNvSpPr/>
          <p:nvPr/>
        </p:nvSpPr>
        <p:spPr>
          <a:xfrm>
            <a:off x="3674188" y="5325597"/>
            <a:ext cx="3147016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s-CO" sz="2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4. Cálculo por fórmulas :</a:t>
            </a:r>
          </a:p>
        </p:txBody>
      </p:sp>
    </p:spTree>
    <p:extLst>
      <p:ext uri="{BB962C8B-B14F-4D97-AF65-F5344CB8AC3E}">
        <p14:creationId xmlns:p14="http://schemas.microsoft.com/office/powerpoint/2010/main" val="1405883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8845728">
            <a:off x="183835" y="3779140"/>
            <a:ext cx="4552380" cy="85259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b="1" dirty="0">
                <a:latin typeface="Arial Narrow" panose="020B0606020202030204" pitchFamily="34" charset="0"/>
              </a:rPr>
              <a:t>FORMULA DE GOTEO  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714592" y="2570193"/>
          <a:ext cx="7817224" cy="414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Bisel"/>
          <p:cNvSpPr/>
          <p:nvPr/>
        </p:nvSpPr>
        <p:spPr>
          <a:xfrm>
            <a:off x="1882587" y="6617816"/>
            <a:ext cx="5402953" cy="123425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G= V / 3 x T</a:t>
            </a:r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id="{D559D148-E4BF-4D2C-96F7-2F493CE1A7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2"/>
          <a:stretch/>
        </p:blipFill>
        <p:spPr>
          <a:xfrm>
            <a:off x="0" y="-24671"/>
            <a:ext cx="10826750" cy="2711394"/>
          </a:xfrm>
          <a:prstGeom prst="rect">
            <a:avLst/>
          </a:prstGeom>
        </p:spPr>
      </p:pic>
      <p:pic>
        <p:nvPicPr>
          <p:cNvPr id="7" name="Imagen 5">
            <a:extLst>
              <a:ext uri="{FF2B5EF4-FFF2-40B4-BE49-F238E27FC236}">
                <a16:creationId xmlns:a16="http://schemas.microsoft.com/office/drawing/2014/main" id="{6ED00453-8973-4773-A49C-4EC52D3BDA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-71718"/>
            <a:ext cx="923081" cy="9217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DFB9F49-ECF9-4F7A-A67F-E5D1E0CCE4BC}"/>
              </a:ext>
            </a:extLst>
          </p:cNvPr>
          <p:cNvSpPr txBox="1"/>
          <p:nvPr/>
        </p:nvSpPr>
        <p:spPr>
          <a:xfrm>
            <a:off x="527041" y="331251"/>
            <a:ext cx="185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Popular del Cesar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3C7EE256-0ADF-4265-ACE8-9FC21E188624}"/>
              </a:ext>
            </a:extLst>
          </p:cNvPr>
          <p:cNvSpPr txBox="1"/>
          <p:nvPr/>
        </p:nvSpPr>
        <p:spPr>
          <a:xfrm>
            <a:off x="537271" y="0"/>
            <a:ext cx="160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</a:t>
            </a:r>
          </a:p>
        </p:txBody>
      </p:sp>
      <p:pic>
        <p:nvPicPr>
          <p:cNvPr id="10" name="Picture 2" descr="Resultado de imagen para enfermeras">
            <a:extLst>
              <a:ext uri="{FF2B5EF4-FFF2-40B4-BE49-F238E27FC236}">
                <a16:creationId xmlns:a16="http://schemas.microsoft.com/office/drawing/2014/main" id="{6E1FB6DB-BFB1-46C0-A0F3-A8C1CE3DD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1" r="34985"/>
          <a:stretch/>
        </p:blipFill>
        <p:spPr bwMode="auto">
          <a:xfrm flipH="1">
            <a:off x="8184899" y="2545292"/>
            <a:ext cx="1894075" cy="54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6">
            <a:extLst>
              <a:ext uri="{FF2B5EF4-FFF2-40B4-BE49-F238E27FC236}">
                <a16:creationId xmlns:a16="http://schemas.microsoft.com/office/drawing/2014/main" id="{360E62BC-4259-4583-A99D-9D22FC3CC414}"/>
              </a:ext>
            </a:extLst>
          </p:cNvPr>
          <p:cNvSpPr txBox="1">
            <a:spLocks/>
          </p:cNvSpPr>
          <p:nvPr/>
        </p:nvSpPr>
        <p:spPr>
          <a:xfrm>
            <a:off x="2047879" y="1071409"/>
            <a:ext cx="5072365" cy="1424074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375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pic>
        <p:nvPicPr>
          <p:cNvPr id="13" name="Picture 2" descr="Imagen relacionada">
            <a:extLst>
              <a:ext uri="{FF2B5EF4-FFF2-40B4-BE49-F238E27FC236}">
                <a16:creationId xmlns:a16="http://schemas.microsoft.com/office/drawing/2014/main" id="{EB4A8658-5E79-4D37-A207-005632F02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151377" y="1697124"/>
            <a:ext cx="471828" cy="4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8">
            <a:extLst>
              <a:ext uri="{FF2B5EF4-FFF2-40B4-BE49-F238E27FC236}">
                <a16:creationId xmlns:a16="http://schemas.microsoft.com/office/drawing/2014/main" id="{116A4C1A-AF5E-4E3E-B075-9F322892A0D0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id="{28574509-23AE-4EE6-B4C0-1314961C4935}"/>
              </a:ext>
            </a:extLst>
          </p:cNvPr>
          <p:cNvSpPr/>
          <p:nvPr/>
        </p:nvSpPr>
        <p:spPr>
          <a:xfrm>
            <a:off x="8307804" y="78122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all" spc="0" normalizeH="0" baseline="0" noProof="0" dirty="0">
                <a:ln w="0"/>
                <a:solidFill>
                  <a:prstClr val="white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Distribución de líquidos 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A804328B-7E5E-42AF-8EBE-5F04710A1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675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ítulo 6">
            <a:extLst>
              <a:ext uri="{FF2B5EF4-FFF2-40B4-BE49-F238E27FC236}">
                <a16:creationId xmlns:a16="http://schemas.microsoft.com/office/drawing/2014/main" id="{AD6BACF9-CA13-4E05-94AD-8C29F4D9578B}"/>
              </a:ext>
            </a:extLst>
          </p:cNvPr>
          <p:cNvSpPr txBox="1">
            <a:spLocks/>
          </p:cNvSpPr>
          <p:nvPr/>
        </p:nvSpPr>
        <p:spPr>
          <a:xfrm>
            <a:off x="1665496" y="764603"/>
            <a:ext cx="4821954" cy="1663296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450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O" sz="5300" b="1" dirty="0">
              <a:latin typeface="Arial Black" panose="020B0A04020102020204" pitchFamily="34" charset="0"/>
            </a:endParaRPr>
          </a:p>
          <a:p>
            <a:pPr algn="l"/>
            <a:r>
              <a:rPr lang="es-CO" sz="6400" b="1" dirty="0">
                <a:latin typeface="Arial Black" panose="020B0A04020102020204" pitchFamily="34" charset="0"/>
              </a:rPr>
              <a:t>F</a:t>
            </a:r>
            <a:r>
              <a:rPr lang="es-CO" sz="6400" b="1" cap="none" dirty="0">
                <a:latin typeface="Arial Black" panose="020B0A04020102020204" pitchFamily="34" charset="0"/>
              </a:rPr>
              <a:t>ormulas</a:t>
            </a:r>
            <a:r>
              <a:rPr lang="es-CO" sz="6400" b="1" dirty="0">
                <a:latin typeface="Arial Black" panose="020B0A04020102020204" pitchFamily="34" charset="0"/>
              </a:rPr>
              <a:t> d</a:t>
            </a:r>
            <a:r>
              <a:rPr lang="es-CO" sz="6400" b="1" cap="none" dirty="0">
                <a:latin typeface="Arial Black" panose="020B0A04020102020204" pitchFamily="34" charset="0"/>
              </a:rPr>
              <a:t>e</a:t>
            </a:r>
            <a:r>
              <a:rPr lang="es-CO" sz="6400" b="1" dirty="0">
                <a:latin typeface="Arial Black" panose="020B0A04020102020204" pitchFamily="34" charset="0"/>
              </a:rPr>
              <a:t> </a:t>
            </a:r>
            <a:r>
              <a:rPr lang="es-CO" sz="6400" b="1" cap="none" dirty="0">
                <a:latin typeface="Arial Black" panose="020B0A04020102020204" pitchFamily="34" charset="0"/>
              </a:rPr>
              <a:t>Calculo</a:t>
            </a:r>
            <a:br>
              <a:rPr lang="es-CO" sz="6400" b="1" cap="none" dirty="0">
                <a:latin typeface="Arial Black" panose="020B0A04020102020204" pitchFamily="34" charset="0"/>
              </a:rPr>
            </a:br>
            <a:r>
              <a:rPr lang="es-CO" sz="6400" b="1" cap="none" dirty="0">
                <a:solidFill>
                  <a:prstClr val="black"/>
                </a:solidFill>
                <a:latin typeface="Arial Black" panose="020B0A04020102020204" pitchFamily="34" charset="0"/>
              </a:rPr>
              <a:t>   de</a:t>
            </a:r>
          </a:p>
          <a:p>
            <a:pPr algn="l"/>
            <a:r>
              <a:rPr lang="es-CO" sz="3700" cap="none" dirty="0">
                <a:latin typeface="Arial Black" panose="020B0A04020102020204" pitchFamily="34" charset="0"/>
              </a:rPr>
              <a:t>             </a:t>
            </a:r>
            <a:r>
              <a:rPr lang="es-CO" sz="8400" b="1" cap="none" dirty="0">
                <a:latin typeface="Arial Black" panose="020B0A04020102020204" pitchFamily="34" charset="0"/>
              </a:rPr>
              <a:t>GOTE</a:t>
            </a:r>
          </a:p>
          <a:p>
            <a:pPr algn="l"/>
            <a:r>
              <a:rPr lang="es-CO" sz="5300" b="1" i="1" dirty="0">
                <a:latin typeface="Arial Narrow" panose="020B0606020202030204" pitchFamily="34" charset="0"/>
              </a:rPr>
              <a:t> </a:t>
            </a:r>
            <a:r>
              <a:rPr lang="es-CO" sz="3700" b="1" i="1" dirty="0">
                <a:latin typeface="Arial Black" panose="020B0A04020102020204" pitchFamily="34" charset="0"/>
              </a:rPr>
              <a:t>PARA SOLUCIONES PARENTERALES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9E5847D-C2B1-4EA1-927A-3C16FFC873B6}"/>
              </a:ext>
            </a:extLst>
          </p:cNvPr>
          <p:cNvSpPr/>
          <p:nvPr/>
        </p:nvSpPr>
        <p:spPr>
          <a:xfrm>
            <a:off x="4594117" y="6829952"/>
            <a:ext cx="621284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08"/>
          <a:stretch/>
        </p:blipFill>
        <p:spPr>
          <a:xfrm>
            <a:off x="17780" y="-88346"/>
            <a:ext cx="10826750" cy="2190208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20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220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pic>
        <p:nvPicPr>
          <p:cNvPr id="11" name="Picture 2" descr="Imagen relacionada">
            <a:extLst>
              <a:ext uri="{FF2B5EF4-FFF2-40B4-BE49-F238E27FC236}">
                <a16:creationId xmlns:a16="http://schemas.microsoft.com/office/drawing/2014/main" id="{A52340BF-4095-487C-8AAA-B2741E7E9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347809" y="1417494"/>
            <a:ext cx="504496" cy="65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3 Marcador de contenido">
            <a:extLst>
              <a:ext uri="{FF2B5EF4-FFF2-40B4-BE49-F238E27FC236}">
                <a16:creationId xmlns:a16="http://schemas.microsoft.com/office/drawing/2014/main" id="{65F50691-4CE0-4F8C-AD8B-7F3EFFA5B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837782"/>
              </p:ext>
            </p:extLst>
          </p:nvPr>
        </p:nvGraphicFramePr>
        <p:xfrm>
          <a:off x="17780" y="2219396"/>
          <a:ext cx="5375802" cy="527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F610518B-8923-4073-BFF3-B36AA21CE725}"/>
              </a:ext>
            </a:extLst>
          </p:cNvPr>
          <p:cNvSpPr/>
          <p:nvPr/>
        </p:nvSpPr>
        <p:spPr>
          <a:xfrm>
            <a:off x="7716143" y="3165787"/>
            <a:ext cx="3110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6000" b="1" u="sng" dirty="0"/>
              <a:t>    V___</a:t>
            </a:r>
            <a:r>
              <a:rPr lang="es-CO" sz="6000" b="1" u="sng" dirty="0">
                <a:solidFill>
                  <a:prstClr val="black"/>
                </a:solidFill>
              </a:rPr>
              <a:t>    </a:t>
            </a:r>
            <a:r>
              <a:rPr lang="es-CO" sz="6000" b="1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s-CO" sz="6000" b="1" dirty="0"/>
              <a:t>3</a:t>
            </a:r>
            <a:r>
              <a:rPr lang="es-CO" sz="6000" b="1" dirty="0">
                <a:solidFill>
                  <a:srgbClr val="45852B"/>
                </a:solidFill>
              </a:rPr>
              <a:t> </a:t>
            </a:r>
            <a:r>
              <a:rPr lang="es-CO" sz="6000" b="1" dirty="0">
                <a:solidFill>
                  <a:srgbClr val="FF0000"/>
                </a:solidFill>
              </a:rPr>
              <a:t>x</a:t>
            </a:r>
            <a:r>
              <a:rPr lang="es-CO" sz="6000" b="1" dirty="0">
                <a:solidFill>
                  <a:srgbClr val="45852B"/>
                </a:solidFill>
              </a:rPr>
              <a:t> </a:t>
            </a:r>
            <a:r>
              <a:rPr lang="es-CO" sz="6000" b="1" dirty="0"/>
              <a:t>T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4413B2-A463-4C7F-82B9-817351130C2D}"/>
              </a:ext>
            </a:extLst>
          </p:cNvPr>
          <p:cNvSpPr/>
          <p:nvPr/>
        </p:nvSpPr>
        <p:spPr>
          <a:xfrm>
            <a:off x="4594117" y="3570304"/>
            <a:ext cx="2794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prstClr val="black"/>
                </a:solidFill>
              </a:rPr>
              <a:t>GOTEO</a:t>
            </a:r>
          </a:p>
          <a:p>
            <a:pPr algn="ctr"/>
            <a:r>
              <a:rPr lang="es-CO" sz="3200" b="1" dirty="0">
                <a:solidFill>
                  <a:prstClr val="black"/>
                </a:solidFill>
              </a:rPr>
              <a:t>POR MINUTO</a:t>
            </a:r>
            <a:endParaRPr lang="es-CO" sz="32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FDDA8C5-5367-43C4-96F8-94CAF40517DC}"/>
              </a:ext>
            </a:extLst>
          </p:cNvPr>
          <p:cNvSpPr/>
          <p:nvPr/>
        </p:nvSpPr>
        <p:spPr>
          <a:xfrm>
            <a:off x="6539456" y="6995814"/>
            <a:ext cx="512295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CO" b="1" u="sng" dirty="0">
                <a:latin typeface="Helvetica Neue"/>
              </a:rPr>
              <a:t>     Volumen total de infusión en ml</a:t>
            </a:r>
          </a:p>
          <a:p>
            <a:r>
              <a:rPr lang="es-CO" b="1" dirty="0">
                <a:latin typeface="Helvetica Neue"/>
              </a:rPr>
              <a:t>3 X Tiempo total de infusión  en horas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503F3F4-3208-4D27-AF18-F519F1331F55}"/>
              </a:ext>
            </a:extLst>
          </p:cNvPr>
          <p:cNvSpPr/>
          <p:nvPr/>
        </p:nvSpPr>
        <p:spPr>
          <a:xfrm>
            <a:off x="4904747" y="6972943"/>
            <a:ext cx="1547945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CO" sz="2000" b="1" dirty="0">
                <a:solidFill>
                  <a:prstClr val="black"/>
                </a:solidFill>
                <a:latin typeface="Helvetica Neue"/>
              </a:rPr>
              <a:t>Gotas </a:t>
            </a:r>
          </a:p>
          <a:p>
            <a:pPr lvl="0"/>
            <a:r>
              <a:rPr lang="es-CO" sz="2000" b="1" dirty="0">
                <a:solidFill>
                  <a:prstClr val="black"/>
                </a:solidFill>
                <a:latin typeface="Helvetica Neue"/>
              </a:rPr>
              <a:t>por minuto </a:t>
            </a:r>
            <a:endParaRPr lang="es-CO" dirty="0"/>
          </a:p>
        </p:txBody>
      </p:sp>
      <p:sp>
        <p:nvSpPr>
          <p:cNvPr id="19" name="Es igual a 18">
            <a:extLst>
              <a:ext uri="{FF2B5EF4-FFF2-40B4-BE49-F238E27FC236}">
                <a16:creationId xmlns:a16="http://schemas.microsoft.com/office/drawing/2014/main" id="{29176D04-A996-478E-B53F-7D33C0478F95}"/>
              </a:ext>
            </a:extLst>
          </p:cNvPr>
          <p:cNvSpPr/>
          <p:nvPr/>
        </p:nvSpPr>
        <p:spPr>
          <a:xfrm>
            <a:off x="7403832" y="3800905"/>
            <a:ext cx="624621" cy="333131"/>
          </a:xfrm>
          <a:prstGeom prst="mathEqual">
            <a:avLst>
              <a:gd name="adj1" fmla="val 26746"/>
              <a:gd name="adj2" fmla="val 24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Es igual a 20">
            <a:extLst>
              <a:ext uri="{FF2B5EF4-FFF2-40B4-BE49-F238E27FC236}">
                <a16:creationId xmlns:a16="http://schemas.microsoft.com/office/drawing/2014/main" id="{11B27CBB-DD3E-4B52-9EB7-43750C55DB39}"/>
              </a:ext>
            </a:extLst>
          </p:cNvPr>
          <p:cNvSpPr/>
          <p:nvPr/>
        </p:nvSpPr>
        <p:spPr>
          <a:xfrm>
            <a:off x="6365928" y="7152511"/>
            <a:ext cx="218616" cy="302609"/>
          </a:xfrm>
          <a:prstGeom prst="mathEqual">
            <a:avLst>
              <a:gd name="adj1" fmla="val 26746"/>
              <a:gd name="adj2" fmla="val 246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FA6BDE2-7F57-44A1-B9E3-781A5925CA4C}"/>
              </a:ext>
            </a:extLst>
          </p:cNvPr>
          <p:cNvSpPr/>
          <p:nvPr/>
        </p:nvSpPr>
        <p:spPr>
          <a:xfrm>
            <a:off x="6539455" y="2006857"/>
            <a:ext cx="2132329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Helvetica Neue"/>
              </a:rPr>
              <a:t> FORMULA 3      </a:t>
            </a:r>
            <a:endParaRPr lang="es-CO" sz="2000" b="1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A1C83E6-69E6-4AF4-B1F1-A24DC3EBF983}"/>
              </a:ext>
            </a:extLst>
          </p:cNvPr>
          <p:cNvSpPr/>
          <p:nvPr/>
        </p:nvSpPr>
        <p:spPr>
          <a:xfrm>
            <a:off x="4597943" y="5014182"/>
            <a:ext cx="3883025" cy="15464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3200" b="1" i="1" dirty="0">
                <a:latin typeface="Arial Black" panose="020B0A04020102020204" pitchFamily="34" charset="0"/>
              </a:rPr>
              <a:t>V</a:t>
            </a:r>
            <a:r>
              <a:rPr lang="es-CO" sz="2400" b="1" i="1" dirty="0">
                <a:latin typeface="Arial Black" panose="020B0A04020102020204" pitchFamily="34" charset="0"/>
              </a:rPr>
              <a:t> = </a:t>
            </a:r>
            <a:r>
              <a:rPr lang="es-CO" sz="2400" b="1" i="1" dirty="0">
                <a:latin typeface="Arial Narrow" panose="020B0606020202030204" pitchFamily="34" charset="0"/>
              </a:rPr>
              <a:t>Volumen en mililitros</a:t>
            </a:r>
          </a:p>
          <a:p>
            <a:r>
              <a:rPr lang="es-CO" sz="2800" b="1" i="1" dirty="0">
                <a:latin typeface="Arial Black" panose="020B0A04020102020204" pitchFamily="34" charset="0"/>
              </a:rPr>
              <a:t>3</a:t>
            </a:r>
            <a:r>
              <a:rPr lang="es-CO" sz="2400" b="1" i="1" dirty="0">
                <a:latin typeface="Arial Black" panose="020B0A04020102020204" pitchFamily="34" charset="0"/>
              </a:rPr>
              <a:t> = </a:t>
            </a:r>
            <a:r>
              <a:rPr lang="es-CO" sz="2400" b="1" i="1" dirty="0">
                <a:latin typeface="Arial Narrow" panose="020B0606020202030204" pitchFamily="34" charset="0"/>
              </a:rPr>
              <a:t>Contante.</a:t>
            </a:r>
          </a:p>
          <a:p>
            <a:r>
              <a:rPr lang="es-CO" sz="2800" b="1" i="1" dirty="0">
                <a:latin typeface="Arial Narrow" panose="020B0606020202030204" pitchFamily="34" charset="0"/>
              </a:rPr>
              <a:t>T</a:t>
            </a:r>
            <a:r>
              <a:rPr lang="es-CO" sz="2400" b="1" i="1" dirty="0">
                <a:latin typeface="Arial Narrow" panose="020B0606020202030204" pitchFamily="34" charset="0"/>
              </a:rPr>
              <a:t> = Tiempo en hora </a:t>
            </a:r>
            <a:endParaRPr lang="es-MX" sz="2400" b="1" i="1" dirty="0">
              <a:latin typeface="Arial Narrow" panose="020B0606020202030204" pitchFamily="34" charset="0"/>
            </a:endParaRPr>
          </a:p>
        </p:txBody>
      </p:sp>
      <p:sp>
        <p:nvSpPr>
          <p:cNvPr id="34" name="Flecha: hacia abajo 33">
            <a:extLst>
              <a:ext uri="{FF2B5EF4-FFF2-40B4-BE49-F238E27FC236}">
                <a16:creationId xmlns:a16="http://schemas.microsoft.com/office/drawing/2014/main" id="{72A79948-DC23-4464-9D55-922211F32029}"/>
              </a:ext>
            </a:extLst>
          </p:cNvPr>
          <p:cNvSpPr/>
          <p:nvPr/>
        </p:nvSpPr>
        <p:spPr>
          <a:xfrm>
            <a:off x="7451672" y="6326612"/>
            <a:ext cx="743151" cy="646331"/>
          </a:xfrm>
          <a:prstGeom prst="downArrow">
            <a:avLst>
              <a:gd name="adj1" fmla="val 50000"/>
              <a:gd name="adj2" fmla="val 36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240ECDC-3404-42C3-A7EF-7B351E34F1D4}"/>
              </a:ext>
            </a:extLst>
          </p:cNvPr>
          <p:cNvSpPr/>
          <p:nvPr/>
        </p:nvSpPr>
        <p:spPr>
          <a:xfrm>
            <a:off x="5649334" y="2647690"/>
            <a:ext cx="410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FF0000"/>
                </a:solidFill>
                <a:latin typeface="Helvetica Neue"/>
              </a:rPr>
              <a:t>Formula de GOTEO </a:t>
            </a:r>
            <a:endParaRPr lang="es-MX" sz="3200" dirty="0"/>
          </a:p>
        </p:txBody>
      </p:sp>
      <p:sp>
        <p:nvSpPr>
          <p:cNvPr id="23" name="3 Rectángulo">
            <a:extLst>
              <a:ext uri="{FF2B5EF4-FFF2-40B4-BE49-F238E27FC236}">
                <a16:creationId xmlns:a16="http://schemas.microsoft.com/office/drawing/2014/main" id="{A286BE89-26E0-4DF3-BE3A-8E450B71100B}"/>
              </a:ext>
            </a:extLst>
          </p:cNvPr>
          <p:cNvSpPr/>
          <p:nvPr/>
        </p:nvSpPr>
        <p:spPr>
          <a:xfrm>
            <a:off x="8144912" y="7824341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74112E44-B3F4-46D3-8779-9528645B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44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ítulo 6">
            <a:extLst>
              <a:ext uri="{FF2B5EF4-FFF2-40B4-BE49-F238E27FC236}">
                <a16:creationId xmlns:a16="http://schemas.microsoft.com/office/drawing/2014/main" id="{AD6BACF9-CA13-4E05-94AD-8C29F4D9578B}"/>
              </a:ext>
            </a:extLst>
          </p:cNvPr>
          <p:cNvSpPr txBox="1">
            <a:spLocks/>
          </p:cNvSpPr>
          <p:nvPr/>
        </p:nvSpPr>
        <p:spPr>
          <a:xfrm>
            <a:off x="482352" y="890256"/>
            <a:ext cx="4821954" cy="1663296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450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O" sz="5300" b="1" dirty="0">
              <a:latin typeface="Arial Black" panose="020B0A04020102020204" pitchFamily="34" charset="0"/>
            </a:endParaRPr>
          </a:p>
          <a:p>
            <a:pPr algn="l"/>
            <a:r>
              <a:rPr lang="es-CO" sz="5300" b="1" dirty="0">
                <a:latin typeface="Arial Black" panose="020B0A04020102020204" pitchFamily="34" charset="0"/>
              </a:rPr>
              <a:t>F</a:t>
            </a:r>
            <a:r>
              <a:rPr lang="es-CO" sz="5300" b="1" cap="none" dirty="0">
                <a:latin typeface="Arial Black" panose="020B0A04020102020204" pitchFamily="34" charset="0"/>
              </a:rPr>
              <a:t>ormulas</a:t>
            </a:r>
            <a:r>
              <a:rPr lang="es-CO" sz="5300" b="1" dirty="0">
                <a:latin typeface="Arial Black" panose="020B0A04020102020204" pitchFamily="34" charset="0"/>
              </a:rPr>
              <a:t> d</a:t>
            </a:r>
            <a:r>
              <a:rPr lang="es-CO" sz="5300" b="1" cap="none" dirty="0">
                <a:latin typeface="Arial Black" panose="020B0A04020102020204" pitchFamily="34" charset="0"/>
              </a:rPr>
              <a:t>e</a:t>
            </a:r>
            <a:r>
              <a:rPr lang="es-CO" sz="5300" b="1" dirty="0">
                <a:latin typeface="Arial Black" panose="020B0A04020102020204" pitchFamily="34" charset="0"/>
              </a:rPr>
              <a:t> </a:t>
            </a:r>
            <a:r>
              <a:rPr lang="es-CO" sz="5300" b="1" cap="none" dirty="0">
                <a:latin typeface="Arial Black" panose="020B0A04020102020204" pitchFamily="34" charset="0"/>
              </a:rPr>
              <a:t>Calculo</a:t>
            </a:r>
            <a:br>
              <a:rPr lang="es-CO" sz="5300" b="1" cap="none" dirty="0">
                <a:latin typeface="Arial Black" panose="020B0A04020102020204" pitchFamily="34" charset="0"/>
              </a:rPr>
            </a:br>
            <a:r>
              <a:rPr lang="es-CO" sz="5300" b="1" cap="none" dirty="0">
                <a:solidFill>
                  <a:prstClr val="black"/>
                </a:solidFill>
                <a:latin typeface="Arial Black" panose="020B0A04020102020204" pitchFamily="34" charset="0"/>
              </a:rPr>
              <a:t>   de</a:t>
            </a:r>
            <a:endParaRPr lang="es-CO" sz="6200" b="1" cap="none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l"/>
            <a:r>
              <a:rPr lang="es-CO" sz="6200" cap="none" dirty="0">
                <a:latin typeface="Arial Black" panose="020B0A04020102020204" pitchFamily="34" charset="0"/>
              </a:rPr>
              <a:t>        </a:t>
            </a:r>
            <a:r>
              <a:rPr lang="es-CO" sz="6200" b="1" cap="none" dirty="0">
                <a:latin typeface="Arial Black" panose="020B0A04020102020204" pitchFamily="34" charset="0"/>
              </a:rPr>
              <a:t>GOTE</a:t>
            </a:r>
          </a:p>
          <a:p>
            <a:pPr algn="l"/>
            <a:r>
              <a:rPr lang="es-CO" sz="5300" b="1" i="1" dirty="0">
                <a:latin typeface="Arial Narrow" panose="020B0606020202030204" pitchFamily="34" charset="0"/>
              </a:rPr>
              <a:t> </a:t>
            </a:r>
            <a:r>
              <a:rPr lang="es-CO" sz="4000" b="1" i="1" dirty="0">
                <a:latin typeface="Arial Black" panose="020B0A04020102020204" pitchFamily="34" charset="0"/>
              </a:rPr>
              <a:t>PARA SOLUCIONES PARENTERALES </a:t>
            </a:r>
          </a:p>
        </p:txBody>
      </p:sp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08"/>
          <a:stretch/>
        </p:blipFill>
        <p:spPr>
          <a:xfrm>
            <a:off x="0" y="-69689"/>
            <a:ext cx="10826750" cy="2190208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20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220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pic>
        <p:nvPicPr>
          <p:cNvPr id="11" name="Picture 2" descr="Imagen relacionada">
            <a:extLst>
              <a:ext uri="{FF2B5EF4-FFF2-40B4-BE49-F238E27FC236}">
                <a16:creationId xmlns:a16="http://schemas.microsoft.com/office/drawing/2014/main" id="{A52340BF-4095-487C-8AAA-B2741E7E9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2653099" y="1625642"/>
            <a:ext cx="349697" cy="4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610518B-8923-4073-BFF3-B36AA21CE725}"/>
              </a:ext>
            </a:extLst>
          </p:cNvPr>
          <p:cNvSpPr/>
          <p:nvPr/>
        </p:nvSpPr>
        <p:spPr>
          <a:xfrm>
            <a:off x="2568113" y="3244992"/>
            <a:ext cx="2741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6000" b="1" u="sng" dirty="0">
                <a:solidFill>
                  <a:prstClr val="black"/>
                </a:solidFill>
              </a:rPr>
              <a:t>  </a:t>
            </a:r>
            <a:r>
              <a:rPr lang="es-CO" sz="4800" b="1" u="sng" dirty="0">
                <a:solidFill>
                  <a:prstClr val="black"/>
                </a:solidFill>
              </a:rPr>
              <a:t>V__</a:t>
            </a:r>
          </a:p>
          <a:p>
            <a:pPr lvl="0" algn="ctr"/>
            <a:r>
              <a:rPr lang="es-CO" sz="6000" b="1" dirty="0">
                <a:solidFill>
                  <a:prstClr val="black"/>
                </a:solidFill>
              </a:rPr>
              <a:t>3xT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4413B2-A463-4C7F-82B9-817351130C2D}"/>
              </a:ext>
            </a:extLst>
          </p:cNvPr>
          <p:cNvSpPr/>
          <p:nvPr/>
        </p:nvSpPr>
        <p:spPr>
          <a:xfrm>
            <a:off x="-61298" y="3633123"/>
            <a:ext cx="2794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prstClr val="black"/>
                </a:solidFill>
              </a:rPr>
              <a:t>GOTEO</a:t>
            </a:r>
          </a:p>
          <a:p>
            <a:pPr algn="ctr"/>
            <a:r>
              <a:rPr lang="es-CO" sz="2800" b="1" dirty="0">
                <a:solidFill>
                  <a:prstClr val="black"/>
                </a:solidFill>
              </a:rPr>
              <a:t>POR MINUTO</a:t>
            </a:r>
            <a:endParaRPr lang="es-CO" sz="28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FDDA8C5-5367-43C4-96F8-94CAF40517DC}"/>
              </a:ext>
            </a:extLst>
          </p:cNvPr>
          <p:cNvSpPr/>
          <p:nvPr/>
        </p:nvSpPr>
        <p:spPr>
          <a:xfrm>
            <a:off x="5823384" y="3666920"/>
            <a:ext cx="2188737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CO" sz="2800" b="1" u="sng" dirty="0">
                <a:latin typeface="Helvetica Neue"/>
              </a:rPr>
              <a:t>1.000 ml	   </a:t>
            </a:r>
          </a:p>
          <a:p>
            <a:r>
              <a:rPr lang="es-CO" sz="2800" b="1" dirty="0">
                <a:latin typeface="Helvetica Neue"/>
              </a:rPr>
              <a:t>3 X  8 horas </a:t>
            </a:r>
          </a:p>
        </p:txBody>
      </p:sp>
      <p:sp>
        <p:nvSpPr>
          <p:cNvPr id="19" name="Es igual a 18">
            <a:extLst>
              <a:ext uri="{FF2B5EF4-FFF2-40B4-BE49-F238E27FC236}">
                <a16:creationId xmlns:a16="http://schemas.microsoft.com/office/drawing/2014/main" id="{29176D04-A996-478E-B53F-7D33C0478F95}"/>
              </a:ext>
            </a:extLst>
          </p:cNvPr>
          <p:cNvSpPr/>
          <p:nvPr/>
        </p:nvSpPr>
        <p:spPr>
          <a:xfrm>
            <a:off x="2515638" y="3929261"/>
            <a:ext cx="624621" cy="322662"/>
          </a:xfrm>
          <a:prstGeom prst="mathEqual">
            <a:avLst>
              <a:gd name="adj1" fmla="val 26746"/>
              <a:gd name="adj2" fmla="val 24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FA6BDE2-7F57-44A1-B9E3-781A5925CA4C}"/>
              </a:ext>
            </a:extLst>
          </p:cNvPr>
          <p:cNvSpPr/>
          <p:nvPr/>
        </p:nvSpPr>
        <p:spPr>
          <a:xfrm>
            <a:off x="2074094" y="6715245"/>
            <a:ext cx="2132329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Helvetica Neue"/>
              </a:rPr>
              <a:t> FORMULA 3      </a:t>
            </a:r>
            <a:endParaRPr lang="es-CO" sz="2000" b="1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A1C83E6-69E6-4AF4-B1F1-A24DC3EBF983}"/>
              </a:ext>
            </a:extLst>
          </p:cNvPr>
          <p:cNvSpPr/>
          <p:nvPr/>
        </p:nvSpPr>
        <p:spPr>
          <a:xfrm>
            <a:off x="179486" y="5253407"/>
            <a:ext cx="2972020" cy="12884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2000" b="1" i="1" dirty="0">
                <a:latin typeface="Arial Black" panose="020B0A04020102020204" pitchFamily="34" charset="0"/>
              </a:rPr>
              <a:t>V = </a:t>
            </a:r>
            <a:r>
              <a:rPr lang="es-CO" sz="2000" b="1" i="1" dirty="0">
                <a:latin typeface="Arial Narrow" panose="020B0606020202030204" pitchFamily="34" charset="0"/>
              </a:rPr>
              <a:t>Volumen en mililitros</a:t>
            </a:r>
          </a:p>
          <a:p>
            <a:r>
              <a:rPr lang="es-CO" sz="2000" b="1" i="1" dirty="0">
                <a:latin typeface="Arial Black" panose="020B0A04020102020204" pitchFamily="34" charset="0"/>
              </a:rPr>
              <a:t>3 = </a:t>
            </a:r>
            <a:r>
              <a:rPr lang="es-CO" sz="2000" b="1" i="1" dirty="0">
                <a:latin typeface="Arial Narrow" panose="020B0606020202030204" pitchFamily="34" charset="0"/>
              </a:rPr>
              <a:t>Contante.</a:t>
            </a:r>
          </a:p>
          <a:p>
            <a:r>
              <a:rPr lang="es-CO" sz="2200" b="1" i="1" dirty="0">
                <a:latin typeface="Arial Narrow" panose="020B0606020202030204" pitchFamily="34" charset="0"/>
              </a:rPr>
              <a:t>T </a:t>
            </a:r>
            <a:r>
              <a:rPr lang="es-CO" sz="2000" b="1" i="1" dirty="0">
                <a:latin typeface="Arial Narrow" panose="020B0606020202030204" pitchFamily="34" charset="0"/>
              </a:rPr>
              <a:t>= Tiempo en hora </a:t>
            </a:r>
            <a:endParaRPr lang="es-MX" sz="2000" b="1" i="1" dirty="0">
              <a:latin typeface="Arial Narrow" panose="020B0606020202030204" pitchFamily="34" charset="0"/>
            </a:endParaRPr>
          </a:p>
        </p:txBody>
      </p:sp>
      <p:sp>
        <p:nvSpPr>
          <p:cNvPr id="34" name="Flecha: hacia abajo 33">
            <a:extLst>
              <a:ext uri="{FF2B5EF4-FFF2-40B4-BE49-F238E27FC236}">
                <a16:creationId xmlns:a16="http://schemas.microsoft.com/office/drawing/2014/main" id="{72A79948-DC23-4464-9D55-922211F32029}"/>
              </a:ext>
            </a:extLst>
          </p:cNvPr>
          <p:cNvSpPr/>
          <p:nvPr/>
        </p:nvSpPr>
        <p:spPr>
          <a:xfrm rot="16200000">
            <a:off x="4968129" y="3778281"/>
            <a:ext cx="532904" cy="624621"/>
          </a:xfrm>
          <a:prstGeom prst="downArrow">
            <a:avLst>
              <a:gd name="adj1" fmla="val 50000"/>
              <a:gd name="adj2" fmla="val 36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D71F8E4-AF5E-495A-9305-98A7CDB18C25}"/>
              </a:ext>
            </a:extLst>
          </p:cNvPr>
          <p:cNvSpPr/>
          <p:nvPr/>
        </p:nvSpPr>
        <p:spPr>
          <a:xfrm>
            <a:off x="3617432" y="2581455"/>
            <a:ext cx="6954906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800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Se ordenan 1.000 </a:t>
            </a:r>
            <a:r>
              <a:rPr lang="es-CO" sz="2800" dirty="0" err="1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mL</a:t>
            </a:r>
            <a:r>
              <a:rPr lang="es-CO" sz="2800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 de solución salina 0.9% en 8 horas . ¿ Cuantas gotas le pasaran en un minuto ?  </a:t>
            </a:r>
            <a:endParaRPr lang="es-MX" sz="28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18843B2-AE65-46A2-B6AF-1C62E4017360}"/>
              </a:ext>
            </a:extLst>
          </p:cNvPr>
          <p:cNvSpPr/>
          <p:nvPr/>
        </p:nvSpPr>
        <p:spPr>
          <a:xfrm>
            <a:off x="6005755" y="5024529"/>
            <a:ext cx="18288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800" b="1" u="sng" dirty="0">
                <a:solidFill>
                  <a:prstClr val="black"/>
                </a:solidFill>
                <a:latin typeface="Helvetica Neue"/>
              </a:rPr>
              <a:t>1.000 ml   </a:t>
            </a:r>
          </a:p>
          <a:p>
            <a:pPr lvl="0"/>
            <a:r>
              <a:rPr lang="es-CO" sz="2800" b="1" dirty="0">
                <a:solidFill>
                  <a:prstClr val="black"/>
                </a:solidFill>
                <a:latin typeface="Helvetica Neue"/>
              </a:rPr>
              <a:t>     24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B27F84B-717D-4369-8436-3884E239CD44}"/>
              </a:ext>
            </a:extLst>
          </p:cNvPr>
          <p:cNvSpPr/>
          <p:nvPr/>
        </p:nvSpPr>
        <p:spPr>
          <a:xfrm>
            <a:off x="5715090" y="6908239"/>
            <a:ext cx="1215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41.666</a:t>
            </a:r>
            <a:endParaRPr lang="es-MX" sz="3200" b="1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3D595F-A984-4852-87B1-C2F3DB2742AD}"/>
              </a:ext>
            </a:extLst>
          </p:cNvPr>
          <p:cNvSpPr/>
          <p:nvPr/>
        </p:nvSpPr>
        <p:spPr>
          <a:xfrm>
            <a:off x="7534431" y="6840611"/>
            <a:ext cx="2988081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42 gotas por minuto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45EA9ED3-9710-4FF9-AC0B-8FEAD7F5B914}"/>
              </a:ext>
            </a:extLst>
          </p:cNvPr>
          <p:cNvSpPr/>
          <p:nvPr/>
        </p:nvSpPr>
        <p:spPr>
          <a:xfrm rot="16200000">
            <a:off x="6894988" y="7030420"/>
            <a:ext cx="532904" cy="288542"/>
          </a:xfrm>
          <a:prstGeom prst="downArrow">
            <a:avLst>
              <a:gd name="adj1" fmla="val 50000"/>
              <a:gd name="adj2" fmla="val 36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4E280E16-F86D-4A1E-886D-68781692E040}"/>
              </a:ext>
            </a:extLst>
          </p:cNvPr>
          <p:cNvSpPr/>
          <p:nvPr/>
        </p:nvSpPr>
        <p:spPr>
          <a:xfrm>
            <a:off x="6487449" y="4651423"/>
            <a:ext cx="463165" cy="273174"/>
          </a:xfrm>
          <a:prstGeom prst="downArrow">
            <a:avLst>
              <a:gd name="adj1" fmla="val 50000"/>
              <a:gd name="adj2" fmla="val 36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742738D7-A962-47EA-86FC-C62EE50F6BEC}"/>
              </a:ext>
            </a:extLst>
          </p:cNvPr>
          <p:cNvSpPr/>
          <p:nvPr/>
        </p:nvSpPr>
        <p:spPr>
          <a:xfrm>
            <a:off x="6487448" y="6078569"/>
            <a:ext cx="463165" cy="425708"/>
          </a:xfrm>
          <a:prstGeom prst="downArrow">
            <a:avLst>
              <a:gd name="adj1" fmla="val 50000"/>
              <a:gd name="adj2" fmla="val 36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F0AB771-C309-4AA2-895D-ACDA3D354058}"/>
              </a:ext>
            </a:extLst>
          </p:cNvPr>
          <p:cNvSpPr/>
          <p:nvPr/>
        </p:nvSpPr>
        <p:spPr>
          <a:xfrm>
            <a:off x="7993548" y="6361594"/>
            <a:ext cx="2000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prstClr val="black"/>
                </a:solidFill>
                <a:latin typeface="Arial Narrow" panose="020B0606020202030204" pitchFamily="34" charset="0"/>
              </a:rPr>
              <a:t>Aproximando </a:t>
            </a:r>
            <a:endParaRPr lang="es-MX" dirty="0"/>
          </a:p>
        </p:txBody>
      </p:sp>
      <p:pic>
        <p:nvPicPr>
          <p:cNvPr id="32" name="Picture 6" descr="demo 24">
            <a:extLst>
              <a:ext uri="{FF2B5EF4-FFF2-40B4-BE49-F238E27FC236}">
                <a16:creationId xmlns:a16="http://schemas.microsoft.com/office/drawing/2014/main" id="{BEBD9DD3-9C30-4A1D-B08F-2C5851DFE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6422" r="97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5" r="2590"/>
          <a:stretch/>
        </p:blipFill>
        <p:spPr bwMode="auto">
          <a:xfrm>
            <a:off x="8194823" y="3421451"/>
            <a:ext cx="1873631" cy="300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3 Rectángulo">
            <a:extLst>
              <a:ext uri="{FF2B5EF4-FFF2-40B4-BE49-F238E27FC236}">
                <a16:creationId xmlns:a16="http://schemas.microsoft.com/office/drawing/2014/main" id="{F7B9127C-DE3B-4266-BEAE-BFAF3DCF0883}"/>
              </a:ext>
            </a:extLst>
          </p:cNvPr>
          <p:cNvSpPr/>
          <p:nvPr/>
        </p:nvSpPr>
        <p:spPr>
          <a:xfrm>
            <a:off x="8194823" y="7859182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03581A3D-9301-4597-B0EA-1AC2B3A7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4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3.bp.blogspot.com/-s0Com3CF2n4/UFjVzLoUd5I/AAAAAAAAAEk/h2qY3d-eKyA/s1600/enfermero%5b1%5d.jpg">
            <a:extLst>
              <a:ext uri="{FF2B5EF4-FFF2-40B4-BE49-F238E27FC236}">
                <a16:creationId xmlns:a16="http://schemas.microsoft.com/office/drawing/2014/main" id="{80F4FEA0-BF87-4484-997C-1BC28608C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8" b="99014" l="3429" r="94857">
                        <a14:foregroundMark x1="33714" y1="16568" x2="12000" y2="22682"/>
                        <a14:foregroundMark x1="12571" y1="25049" x2="45714" y2="48126"/>
                        <a14:foregroundMark x1="23429" y1="54635" x2="37143" y2="92899"/>
                        <a14:foregroundMark x1="51429" y1="55030" x2="67429" y2="82249"/>
                        <a14:foregroundMark x1="17714" y1="98225" x2="21143" y2="97830"/>
                        <a14:foregroundMark x1="84571" y1="56410" x2="90286" y2="42012"/>
                        <a14:foregroundMark x1="41143" y1="13215" x2="41143" y2="6706"/>
                        <a14:foregroundMark x1="34286" y1="3748" x2="48571" y2="1578"/>
                        <a14:foregroundMark x1="86857" y1="25444" x2="91429" y2="35108"/>
                        <a14:foregroundMark x1="37143" y1="17554" x2="81714" y2="19724"/>
                        <a14:foregroundMark x1="32571" y1="22485" x2="65714" y2="47140"/>
                        <a14:foregroundMark x1="70286" y1="50493" x2="64571" y2="54635"/>
                        <a14:foregroundMark x1="20571" y1="43590" x2="36571" y2="53452"/>
                        <a14:foregroundMark x1="12000" y1="27022" x2="3429" y2="35108"/>
                        <a14:foregroundMark x1="52571" y1="96844" x2="62857" y2="99211"/>
                        <a14:foregroundMark x1="94857" y1="52465" x2="94857" y2="52465"/>
                        <a14:backgroundMark x1="45714" y1="68442" x2="48000" y2="82249"/>
                        <a14:backgroundMark x1="98857" y1="37475" x2="97714" y2="4714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46" y="1992449"/>
            <a:ext cx="2188346" cy="571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4">
            <a:extLst>
              <a:ext uri="{FF2B5EF4-FFF2-40B4-BE49-F238E27FC236}">
                <a16:creationId xmlns:a16="http://schemas.microsoft.com/office/drawing/2014/main" id="{671C0201-EFC9-491F-93EB-8CC0EAACC3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39"/>
          <a:stretch/>
        </p:blipFill>
        <p:spPr>
          <a:xfrm>
            <a:off x="0" y="0"/>
            <a:ext cx="10826750" cy="2284908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33688908"/>
              </p:ext>
            </p:extLst>
          </p:nvPr>
        </p:nvGraphicFramePr>
        <p:xfrm>
          <a:off x="800420" y="2223212"/>
          <a:ext cx="10026329" cy="525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040523" y="1366115"/>
            <a:ext cx="4572711" cy="131436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>
                <a:solidFill>
                  <a:schemeClr val="tx1"/>
                </a:solidFill>
                <a:ea typeface="Times New Roman"/>
              </a:rPr>
              <a:t>DISTRIBUCIÓN DE LÍQUIDOS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0" name="Imagen 5">
            <a:extLst>
              <a:ext uri="{FF2B5EF4-FFF2-40B4-BE49-F238E27FC236}">
                <a16:creationId xmlns:a16="http://schemas.microsoft.com/office/drawing/2014/main" id="{1B8D7BCB-79A3-49E4-90A4-B2E2256173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61" y="0"/>
            <a:ext cx="923081" cy="921725"/>
          </a:xfrm>
          <a:prstGeom prst="rect">
            <a:avLst/>
          </a:prstGeom>
        </p:spPr>
      </p:pic>
      <p:sp>
        <p:nvSpPr>
          <p:cNvPr id="11" name="CuadroTexto 6">
            <a:extLst>
              <a:ext uri="{FF2B5EF4-FFF2-40B4-BE49-F238E27FC236}">
                <a16:creationId xmlns:a16="http://schemas.microsoft.com/office/drawing/2014/main" id="{F2E6BF86-D957-46AB-A7A3-EB1B134F90A1}"/>
              </a:ext>
            </a:extLst>
          </p:cNvPr>
          <p:cNvSpPr txBox="1"/>
          <p:nvPr/>
        </p:nvSpPr>
        <p:spPr>
          <a:xfrm>
            <a:off x="649703" y="0"/>
            <a:ext cx="220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id="{6A53A991-C9C8-4918-ACB7-113562083454}"/>
              </a:ext>
            </a:extLst>
          </p:cNvPr>
          <p:cNvSpPr txBox="1"/>
          <p:nvPr/>
        </p:nvSpPr>
        <p:spPr>
          <a:xfrm>
            <a:off x="626979" y="381220"/>
            <a:ext cx="197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12" name="Rectángulo 8">
            <a:extLst>
              <a:ext uri="{FF2B5EF4-FFF2-40B4-BE49-F238E27FC236}">
                <a16:creationId xmlns:a16="http://schemas.microsoft.com/office/drawing/2014/main" id="{7223B921-4B60-475F-BAE5-4EEDC22A1255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3 Rectángulo">
            <a:extLst>
              <a:ext uri="{FF2B5EF4-FFF2-40B4-BE49-F238E27FC236}">
                <a16:creationId xmlns:a16="http://schemas.microsoft.com/office/drawing/2014/main" id="{E4496EA5-69E8-4A55-BB2B-611E1DFF3230}"/>
              </a:ext>
            </a:extLst>
          </p:cNvPr>
          <p:cNvSpPr/>
          <p:nvPr/>
        </p:nvSpPr>
        <p:spPr>
          <a:xfrm>
            <a:off x="8127131" y="7868705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D4A4926-5F65-4911-A9C6-C47EB696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80734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BCBC163-5916-4078-8ADB-03756D79D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4" l="0" r="100000">
                        <a14:foregroundMark x1="50923" y1="40985" x2="43846" y2="53191"/>
                        <a14:foregroundMark x1="74154" y1="43225" x2="95538" y2="60358"/>
                        <a14:foregroundMark x1="95538" y1="67973" x2="80462" y2="93617"/>
                        <a14:foregroundMark x1="83077" y1="94737" x2="83077" y2="99664"/>
                        <a14:foregroundMark x1="24154" y1="82531" x2="42923" y2="89362"/>
                        <a14:foregroundMark x1="38462" y1="97760" x2="34923" y2="98880"/>
                        <a14:foregroundMark x1="64308" y1="56215" x2="66154" y2="79059"/>
                        <a14:foregroundMark x1="70615" y1="96193" x2="69692" y2="92385"/>
                        <a14:foregroundMark x1="69692" y1="92385" x2="68769" y2="93169"/>
                        <a14:foregroundMark x1="73231" y1="67637" x2="72308" y2="77940"/>
                        <a14:foregroundMark x1="92000" y1="91265" x2="93846" y2="95857"/>
                        <a14:foregroundMark x1="25077" y1="30683" x2="24154" y2="35162"/>
                        <a14:foregroundMark x1="24154" y1="35610" x2="24154" y2="35610"/>
                        <a14:foregroundMark x1="26769" y1="29115" x2="31231" y2="36730"/>
                        <a14:foregroundMark x1="36615" y1="55095" x2="40154" y2="72564"/>
                        <a14:foregroundMark x1="63385" y1="78723" x2="63385" y2="78723"/>
                        <a14:foregroundMark x1="50000" y1="40985" x2="55385" y2="38298"/>
                        <a14:foregroundMark x1="54462" y1="37850" x2="49077" y2="45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3611" y="2178763"/>
            <a:ext cx="1998256" cy="4401146"/>
          </a:xfrm>
          <a:prstGeom prst="rect">
            <a:avLst/>
          </a:prstGeom>
          <a:ln>
            <a:noFill/>
          </a:ln>
        </p:spPr>
      </p:pic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74"/>
          <a:stretch/>
        </p:blipFill>
        <p:spPr>
          <a:xfrm>
            <a:off x="15631" y="34805"/>
            <a:ext cx="10826750" cy="2229196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39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15631" y="7861887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74749" y="0"/>
            <a:ext cx="178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637008" y="279148"/>
            <a:ext cx="201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6CB9A84-8CCE-4CB6-9DD9-1BD39D41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610" y="992103"/>
            <a:ext cx="4110900" cy="793042"/>
          </a:xfrm>
        </p:spPr>
        <p:txBody>
          <a:bodyPr>
            <a:normAutofit fontScale="90000"/>
          </a:bodyPr>
          <a:lstStyle/>
          <a:p>
            <a:pPr algn="l"/>
            <a:br>
              <a:rPr lang="es-CO" sz="3100" b="1" dirty="0"/>
            </a:br>
            <a:r>
              <a:rPr lang="es-CO" sz="3100" b="1" dirty="0"/>
              <a:t>Formulas de calculo</a:t>
            </a:r>
            <a:br>
              <a:rPr lang="es-CO" sz="3600" b="1" dirty="0"/>
            </a:br>
            <a:r>
              <a:rPr lang="es-CO" sz="3100" b="1" dirty="0">
                <a:solidFill>
                  <a:prstClr val="black"/>
                </a:solidFill>
              </a:rPr>
              <a:t>   de</a:t>
            </a:r>
            <a:br>
              <a:rPr lang="es-CO" sz="3600" dirty="0"/>
            </a:br>
            <a:r>
              <a:rPr lang="es-CO" sz="3600" dirty="0">
                <a:solidFill>
                  <a:prstClr val="black"/>
                </a:solidFill>
              </a:rPr>
              <a:t> </a:t>
            </a:r>
            <a:endParaRPr lang="es-CO" sz="67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FD3CD8-5CEB-4949-AD02-977E5725A1DA}"/>
              </a:ext>
            </a:extLst>
          </p:cNvPr>
          <p:cNvSpPr/>
          <p:nvPr/>
        </p:nvSpPr>
        <p:spPr>
          <a:xfrm>
            <a:off x="2780296" y="1297802"/>
            <a:ext cx="18394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b="1" dirty="0">
                <a:solidFill>
                  <a:prstClr val="black"/>
                </a:solidFill>
                <a:ea typeface="+mj-ea"/>
                <a:cs typeface="+mj-cs"/>
              </a:rPr>
              <a:t>GOTEO</a:t>
            </a:r>
            <a:endParaRPr lang="es-CO" sz="44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96CB4CE-D70F-43CB-AEB5-00C01B143C05}"/>
              </a:ext>
            </a:extLst>
          </p:cNvPr>
          <p:cNvSpPr/>
          <p:nvPr/>
        </p:nvSpPr>
        <p:spPr>
          <a:xfrm>
            <a:off x="2835668" y="1855567"/>
            <a:ext cx="4234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s-CO" sz="2000" b="1" dirty="0">
                <a:ea typeface="+mj-ea"/>
                <a:cs typeface="+mj-cs"/>
              </a:rPr>
              <a:t>PARA SOLUCIONES PARENTERALES</a:t>
            </a:r>
            <a:endParaRPr lang="es-CO" sz="20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A67AB8-E544-4388-AC32-05A0536B6EB0}"/>
              </a:ext>
            </a:extLst>
          </p:cNvPr>
          <p:cNvSpPr/>
          <p:nvPr/>
        </p:nvSpPr>
        <p:spPr>
          <a:xfrm>
            <a:off x="234596" y="5392279"/>
            <a:ext cx="7970482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Helvetica Neue"/>
              </a:rPr>
              <a:t>  </a:t>
            </a:r>
            <a:r>
              <a:rPr lang="es-CO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Gotas por minuto </a:t>
            </a:r>
            <a:r>
              <a:rPr lang="es-CO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=</a:t>
            </a:r>
            <a:r>
              <a:rPr lang="es-CO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  </a:t>
            </a:r>
            <a:r>
              <a:rPr lang="es-CO" sz="22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1.000ml</a:t>
            </a:r>
          </a:p>
          <a:p>
            <a:r>
              <a:rPr lang="es-CO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3x 24 h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8AED3E7-C005-4D8B-A7CF-50C9B165F7C2}"/>
              </a:ext>
            </a:extLst>
          </p:cNvPr>
          <p:cNvSpPr/>
          <p:nvPr/>
        </p:nvSpPr>
        <p:spPr>
          <a:xfrm>
            <a:off x="239054" y="4494446"/>
            <a:ext cx="8464557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latin typeface="Helvetica Neue"/>
              </a:rPr>
              <a:t>  </a:t>
            </a:r>
            <a:r>
              <a:rPr lang="es-CO" sz="2000" b="1" dirty="0">
                <a:latin typeface="Helvetica Neue"/>
              </a:rPr>
              <a:t>Gotas por minuto  </a:t>
            </a:r>
            <a:r>
              <a:rPr lang="es-CO" sz="2400" b="1" dirty="0">
                <a:solidFill>
                  <a:srgbClr val="FF0000"/>
                </a:solidFill>
                <a:latin typeface="Helvetica Neue"/>
              </a:rPr>
              <a:t>= </a:t>
            </a:r>
            <a:r>
              <a:rPr lang="es-CO" sz="2000" b="1" dirty="0">
                <a:latin typeface="Helvetica Neue"/>
              </a:rPr>
              <a:t>   </a:t>
            </a:r>
            <a:r>
              <a:rPr lang="es-CO" sz="2000" b="1" u="sng" dirty="0">
                <a:latin typeface="Helvetica Neue"/>
              </a:rPr>
              <a:t>Volumen total de infusión en ml		</a:t>
            </a:r>
            <a:endParaRPr lang="es-CO" sz="2000" b="1" dirty="0">
              <a:latin typeface="Helvetica Neue"/>
            </a:endParaRPr>
          </a:p>
          <a:p>
            <a:r>
              <a:rPr lang="es-CO" sz="2000" b="1" dirty="0">
                <a:latin typeface="Helvetica Neue"/>
              </a:rPr>
              <a:t>                                         3 X Tiempo total de infusión  (en horas)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4448E99-8AA3-458E-8FE2-D186F291DE69}"/>
              </a:ext>
            </a:extLst>
          </p:cNvPr>
          <p:cNvSpPr/>
          <p:nvPr/>
        </p:nvSpPr>
        <p:spPr>
          <a:xfrm>
            <a:off x="223879" y="3261546"/>
            <a:ext cx="8216672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7030A0"/>
                </a:solidFill>
                <a:latin typeface="Helvetica Neue"/>
              </a:rPr>
              <a:t>  </a:t>
            </a:r>
            <a:r>
              <a:rPr lang="es-CO" sz="2400" b="1" dirty="0">
                <a:latin typeface="Helvetica Neue"/>
              </a:rPr>
              <a:t>Se ordenan 1000 ml de lactato de Ringer en 24 horas . ¿Cuántas gotas se pasaran en un minuto .? </a:t>
            </a:r>
            <a:endParaRPr lang="es-CO" sz="2000" b="1" dirty="0">
              <a:latin typeface="Helvetica Neue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3252788-C124-49CF-BDCE-64A5E4393A4B}"/>
              </a:ext>
            </a:extLst>
          </p:cNvPr>
          <p:cNvSpPr/>
          <p:nvPr/>
        </p:nvSpPr>
        <p:spPr>
          <a:xfrm>
            <a:off x="370703" y="1990756"/>
            <a:ext cx="2183101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Helvetica Neue"/>
              </a:rPr>
              <a:t>  </a:t>
            </a:r>
            <a:r>
              <a:rPr lang="es-CO" sz="2400" b="1" i="1" dirty="0">
                <a:solidFill>
                  <a:srgbClr val="FF0000"/>
                </a:solidFill>
                <a:latin typeface="Helvetica Neue"/>
              </a:rPr>
              <a:t>Formula</a:t>
            </a:r>
            <a:r>
              <a:rPr lang="es-CO" sz="2400" b="1" dirty="0">
                <a:solidFill>
                  <a:srgbClr val="FF0000"/>
                </a:solidFill>
                <a:latin typeface="Helvetica Neue"/>
              </a:rPr>
              <a:t> 1      </a:t>
            </a:r>
            <a:endParaRPr lang="es-CO" sz="2000" b="1" dirty="0">
              <a:solidFill>
                <a:srgbClr val="FF0000"/>
              </a:solidFill>
              <a:latin typeface="Helvetica Neue"/>
            </a:endParaRPr>
          </a:p>
        </p:txBody>
      </p:sp>
      <p:pic>
        <p:nvPicPr>
          <p:cNvPr id="21" name="Picture 2" descr="Imagen relacionada">
            <a:extLst>
              <a:ext uri="{FF2B5EF4-FFF2-40B4-BE49-F238E27FC236}">
                <a16:creationId xmlns:a16="http://schemas.microsoft.com/office/drawing/2014/main" id="{427E5E3A-542F-4541-AF72-68AF54CFA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219837" y="1350386"/>
            <a:ext cx="386036" cy="60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207776B-B43C-49FC-A977-BA9D05779291}"/>
              </a:ext>
            </a:extLst>
          </p:cNvPr>
          <p:cNvSpPr/>
          <p:nvPr/>
        </p:nvSpPr>
        <p:spPr>
          <a:xfrm>
            <a:off x="301401" y="6408342"/>
            <a:ext cx="5413375" cy="80021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/>
            <a:r>
              <a:rPr lang="es-CO" sz="2200" b="1" dirty="0">
                <a:latin typeface="Arial Narrow" panose="020B0606020202030204" pitchFamily="34" charset="0"/>
              </a:rPr>
              <a:t>Gotas por minuto  </a:t>
            </a:r>
            <a:r>
              <a:rPr lang="es-CO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=  </a:t>
            </a:r>
            <a:r>
              <a:rPr lang="es-CO" sz="2200" b="1" u="sng" dirty="0">
                <a:latin typeface="Arial Narrow" panose="020B0606020202030204" pitchFamily="34" charset="0"/>
              </a:rPr>
              <a:t>1.000ml</a:t>
            </a:r>
          </a:p>
          <a:p>
            <a:pPr lvl="0"/>
            <a:r>
              <a:rPr lang="es-CO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                                    </a:t>
            </a:r>
            <a:r>
              <a:rPr lang="es-CO" sz="2200" b="1" dirty="0">
                <a:latin typeface="Arial Narrow" panose="020B0606020202030204" pitchFamily="34" charset="0"/>
              </a:rPr>
              <a:t>72 h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213CCDD-958D-4810-8011-23BE1B9520B0}"/>
              </a:ext>
            </a:extLst>
          </p:cNvPr>
          <p:cNvSpPr/>
          <p:nvPr/>
        </p:nvSpPr>
        <p:spPr>
          <a:xfrm>
            <a:off x="825690" y="7305976"/>
            <a:ext cx="7877921" cy="430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Gotas por minuto =   13.888     </a:t>
            </a:r>
            <a:r>
              <a:rPr lang="es-CO" sz="22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AProximando</a:t>
            </a:r>
            <a:r>
              <a:rPr lang="es-CO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</a:t>
            </a:r>
            <a:r>
              <a:rPr lang="es-CO" sz="2200" b="1" dirty="0">
                <a:latin typeface="Arial Narrow" panose="020B0606020202030204" pitchFamily="34" charset="0"/>
              </a:rPr>
              <a:t>14 gotas/min. </a:t>
            </a:r>
            <a:endParaRPr lang="es-MX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D2FADE-B757-4F10-9534-6AAF543BB8A0}"/>
              </a:ext>
            </a:extLst>
          </p:cNvPr>
          <p:cNvSpPr/>
          <p:nvPr/>
        </p:nvSpPr>
        <p:spPr>
          <a:xfrm>
            <a:off x="327009" y="2538892"/>
            <a:ext cx="2715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Gotas por minuto </a:t>
            </a:r>
            <a:endParaRPr lang="es-MX" sz="2800" dirty="0"/>
          </a:p>
        </p:txBody>
      </p:sp>
      <p:sp>
        <p:nvSpPr>
          <p:cNvPr id="20" name="3 Rectángulo">
            <a:extLst>
              <a:ext uri="{FF2B5EF4-FFF2-40B4-BE49-F238E27FC236}">
                <a16:creationId xmlns:a16="http://schemas.microsoft.com/office/drawing/2014/main" id="{C723C4E7-55BD-4EF8-9FEC-C567E843D662}"/>
              </a:ext>
            </a:extLst>
          </p:cNvPr>
          <p:cNvSpPr/>
          <p:nvPr/>
        </p:nvSpPr>
        <p:spPr>
          <a:xfrm>
            <a:off x="8142763" y="78370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B8149545-A532-4828-97A1-55A7773A5A8A}"/>
              </a:ext>
            </a:extLst>
          </p:cNvPr>
          <p:cNvSpPr/>
          <p:nvPr/>
        </p:nvSpPr>
        <p:spPr>
          <a:xfrm>
            <a:off x="7620515" y="4035779"/>
            <a:ext cx="532904" cy="490396"/>
          </a:xfrm>
          <a:prstGeom prst="downArrow">
            <a:avLst>
              <a:gd name="adj1" fmla="val 50000"/>
              <a:gd name="adj2" fmla="val 36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46E7C389-FBD5-440A-B0E6-99BE719B7BD2}"/>
              </a:ext>
            </a:extLst>
          </p:cNvPr>
          <p:cNvSpPr/>
          <p:nvPr/>
        </p:nvSpPr>
        <p:spPr>
          <a:xfrm>
            <a:off x="5413375" y="7042645"/>
            <a:ext cx="532904" cy="356633"/>
          </a:xfrm>
          <a:prstGeom prst="downArrow">
            <a:avLst>
              <a:gd name="adj1" fmla="val 50000"/>
              <a:gd name="adj2" fmla="val 36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BF2023BF-CC59-4660-A689-DBB125A6BA64}"/>
              </a:ext>
            </a:extLst>
          </p:cNvPr>
          <p:cNvSpPr/>
          <p:nvPr/>
        </p:nvSpPr>
        <p:spPr>
          <a:xfrm>
            <a:off x="4880471" y="6163144"/>
            <a:ext cx="532904" cy="490396"/>
          </a:xfrm>
          <a:prstGeom prst="downArrow">
            <a:avLst>
              <a:gd name="adj1" fmla="val 50000"/>
              <a:gd name="adj2" fmla="val 36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DF0B7DD0-7379-464F-8F21-87512A20C494}"/>
              </a:ext>
            </a:extLst>
          </p:cNvPr>
          <p:cNvSpPr/>
          <p:nvPr/>
        </p:nvSpPr>
        <p:spPr>
          <a:xfrm>
            <a:off x="5448324" y="5241621"/>
            <a:ext cx="532904" cy="411371"/>
          </a:xfrm>
          <a:prstGeom prst="downArrow">
            <a:avLst>
              <a:gd name="adj1" fmla="val 50000"/>
              <a:gd name="adj2" fmla="val 36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CC2D16C9-31D1-44C4-B5A3-F29C8415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41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33245" y="2181479"/>
            <a:ext cx="8984470" cy="69329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s-CO" sz="2400" b="1" dirty="0"/>
              <a:t>EJEMPLO: </a:t>
            </a:r>
            <a:r>
              <a:rPr lang="es-CO" sz="2400" cap="none" dirty="0"/>
              <a:t>Paciente con solución de lactato de Ringer 500 ml. En 4 horas, por indicación medica. ¿A cuantas gotas por minuto debe pasar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159530" y="3552596"/>
            <a:ext cx="2348594" cy="565863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O" sz="3200" b="1" dirty="0">
                <a:solidFill>
                  <a:srgbClr val="FF0000"/>
                </a:solidFill>
              </a:rPr>
              <a:t>FORMULA 3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5264494" y="2900855"/>
            <a:ext cx="4220344" cy="75749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CO" sz="3200" b="1" dirty="0"/>
              <a:t>SOLUCION </a:t>
            </a:r>
          </a:p>
        </p:txBody>
      </p:sp>
      <p:sp>
        <p:nvSpPr>
          <p:cNvPr id="7" name="6 Bisel"/>
          <p:cNvSpPr/>
          <p:nvPr/>
        </p:nvSpPr>
        <p:spPr>
          <a:xfrm>
            <a:off x="1267568" y="7123361"/>
            <a:ext cx="2941452" cy="897506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chemeClr val="tx1"/>
                </a:solidFill>
              </a:rPr>
              <a:t>G= V / 3 x T</a:t>
            </a:r>
          </a:p>
        </p:txBody>
      </p:sp>
      <p:pic>
        <p:nvPicPr>
          <p:cNvPr id="12" name="Imagen 4">
            <a:extLst>
              <a:ext uri="{FF2B5EF4-FFF2-40B4-BE49-F238E27FC236}">
                <a16:creationId xmlns:a16="http://schemas.microsoft.com/office/drawing/2014/main" id="{AC0FD43D-78F5-4392-ADC2-65B25C076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91"/>
          <a:stretch/>
        </p:blipFill>
        <p:spPr>
          <a:xfrm>
            <a:off x="10277" y="-46152"/>
            <a:ext cx="10826750" cy="1620839"/>
          </a:xfrm>
          <a:prstGeom prst="rect">
            <a:avLst/>
          </a:prstGeom>
        </p:spPr>
      </p:pic>
      <p:sp>
        <p:nvSpPr>
          <p:cNvPr id="18" name="3 Rectángulo"/>
          <p:cNvSpPr/>
          <p:nvPr/>
        </p:nvSpPr>
        <p:spPr>
          <a:xfrm>
            <a:off x="8422336" y="1359101"/>
            <a:ext cx="2661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A2906B3-7EE5-4F83-ABEB-29EFA2AC0F53}"/>
              </a:ext>
            </a:extLst>
          </p:cNvPr>
          <p:cNvSpPr/>
          <p:nvPr/>
        </p:nvSpPr>
        <p:spPr>
          <a:xfrm>
            <a:off x="117726" y="1654534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prstClr val="black"/>
                </a:solidFill>
                <a:latin typeface="Helvetica Neue"/>
              </a:rPr>
              <a:t>Gotas por minuto </a:t>
            </a:r>
            <a:endParaRPr lang="es-CO" dirty="0"/>
          </a:p>
        </p:txBody>
      </p:sp>
      <p:sp>
        <p:nvSpPr>
          <p:cNvPr id="13" name="Título 6">
            <a:extLst>
              <a:ext uri="{FF2B5EF4-FFF2-40B4-BE49-F238E27FC236}">
                <a16:creationId xmlns:a16="http://schemas.microsoft.com/office/drawing/2014/main" id="{C473C99F-C55E-4D4F-B22C-469E852DD200}"/>
              </a:ext>
            </a:extLst>
          </p:cNvPr>
          <p:cNvSpPr txBox="1">
            <a:spLocks/>
          </p:cNvSpPr>
          <p:nvPr/>
        </p:nvSpPr>
        <p:spPr>
          <a:xfrm>
            <a:off x="2020339" y="653199"/>
            <a:ext cx="4071114" cy="1411650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525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700" b="1" dirty="0">
                <a:latin typeface="Arial Black" panose="020B0A04020102020204" pitchFamily="34" charset="0"/>
              </a:rPr>
              <a:t>F</a:t>
            </a:r>
            <a:r>
              <a:rPr lang="es-CO" sz="4700" b="1" cap="none" dirty="0">
                <a:latin typeface="Arial Black" panose="020B0A04020102020204" pitchFamily="34" charset="0"/>
              </a:rPr>
              <a:t>ormulas</a:t>
            </a:r>
            <a:r>
              <a:rPr lang="es-CO" sz="4700" b="1" dirty="0">
                <a:latin typeface="Arial Black" panose="020B0A04020102020204" pitchFamily="34" charset="0"/>
              </a:rPr>
              <a:t> d</a:t>
            </a:r>
            <a:r>
              <a:rPr lang="es-CO" sz="4700" b="1" cap="none" dirty="0">
                <a:latin typeface="Arial Black" panose="020B0A04020102020204" pitchFamily="34" charset="0"/>
              </a:rPr>
              <a:t>e</a:t>
            </a:r>
            <a:r>
              <a:rPr lang="es-CO" sz="4700" b="1" dirty="0">
                <a:latin typeface="Arial Black" panose="020B0A04020102020204" pitchFamily="34" charset="0"/>
              </a:rPr>
              <a:t> </a:t>
            </a:r>
            <a:r>
              <a:rPr lang="es-CO" sz="4700" b="1" cap="none" dirty="0">
                <a:latin typeface="Arial Black" panose="020B0A04020102020204" pitchFamily="34" charset="0"/>
              </a:rPr>
              <a:t>Calculo</a:t>
            </a:r>
            <a:br>
              <a:rPr lang="es-CO" sz="4700" b="1" cap="none" dirty="0">
                <a:latin typeface="Arial Black" panose="020B0A04020102020204" pitchFamily="34" charset="0"/>
              </a:rPr>
            </a:br>
            <a:r>
              <a:rPr lang="es-CO" sz="4700" b="1" cap="none" dirty="0">
                <a:solidFill>
                  <a:prstClr val="black"/>
                </a:solidFill>
                <a:latin typeface="Arial Black" panose="020B0A04020102020204" pitchFamily="34" charset="0"/>
              </a:rPr>
              <a:t>   de</a:t>
            </a:r>
          </a:p>
          <a:p>
            <a:pPr algn="l"/>
            <a:r>
              <a:rPr lang="es-CO" sz="3700" cap="none" dirty="0">
                <a:latin typeface="Arial Black" panose="020B0A04020102020204" pitchFamily="34" charset="0"/>
              </a:rPr>
              <a:t>         </a:t>
            </a:r>
            <a:r>
              <a:rPr lang="es-CO" sz="8400" b="1" cap="none" dirty="0">
                <a:latin typeface="Arial Black" panose="020B0A04020102020204" pitchFamily="34" charset="0"/>
              </a:rPr>
              <a:t>GOTE</a:t>
            </a:r>
            <a:endParaRPr lang="es-CO" sz="6700" b="1" dirty="0"/>
          </a:p>
        </p:txBody>
      </p:sp>
      <p:pic>
        <p:nvPicPr>
          <p:cNvPr id="15" name="Picture 2" descr="Imagen relacionada">
            <a:extLst>
              <a:ext uri="{FF2B5EF4-FFF2-40B4-BE49-F238E27FC236}">
                <a16:creationId xmlns:a16="http://schemas.microsoft.com/office/drawing/2014/main" id="{A62F01A2-C784-4CE4-9008-4E1D65C0C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615650" y="1080900"/>
            <a:ext cx="646258" cy="7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3 Marcador de contenido">
            <a:extLst>
              <a:ext uri="{FF2B5EF4-FFF2-40B4-BE49-F238E27FC236}">
                <a16:creationId xmlns:a16="http://schemas.microsoft.com/office/drawing/2014/main" id="{FB3B290F-0423-4C2A-92DE-FEFA7487B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962358"/>
              </p:ext>
            </p:extLst>
          </p:nvPr>
        </p:nvGraphicFramePr>
        <p:xfrm>
          <a:off x="0" y="3059705"/>
          <a:ext cx="6462240" cy="427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ángulo 8">
            <a:extLst>
              <a:ext uri="{FF2B5EF4-FFF2-40B4-BE49-F238E27FC236}">
                <a16:creationId xmlns:a16="http://schemas.microsoft.com/office/drawing/2014/main" id="{CF6E25DD-3B72-4851-81D9-D996D35B47BA}"/>
              </a:ext>
            </a:extLst>
          </p:cNvPr>
          <p:cNvSpPr/>
          <p:nvPr/>
        </p:nvSpPr>
        <p:spPr>
          <a:xfrm>
            <a:off x="10277" y="7935271"/>
            <a:ext cx="10826750" cy="24120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3 Rectángulo">
            <a:extLst>
              <a:ext uri="{FF2B5EF4-FFF2-40B4-BE49-F238E27FC236}">
                <a16:creationId xmlns:a16="http://schemas.microsoft.com/office/drawing/2014/main" id="{D9C07A77-ED25-4CA4-BB52-2BCE143CCBAC}"/>
              </a:ext>
            </a:extLst>
          </p:cNvPr>
          <p:cNvSpPr/>
          <p:nvPr/>
        </p:nvSpPr>
        <p:spPr>
          <a:xfrm>
            <a:off x="7988155" y="7866979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5EC2640-85EB-4A46-AF7F-2C687912ACBC}"/>
              </a:ext>
            </a:extLst>
          </p:cNvPr>
          <p:cNvSpPr/>
          <p:nvPr/>
        </p:nvSpPr>
        <p:spPr>
          <a:xfrm>
            <a:off x="5460439" y="4497580"/>
            <a:ext cx="326756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s-CO" sz="2800" b="1" dirty="0">
                <a:solidFill>
                  <a:prstClr val="black"/>
                </a:solidFill>
              </a:rPr>
              <a:t>G</a:t>
            </a:r>
            <a:r>
              <a:rPr lang="es-CO" sz="2800" b="1" dirty="0">
                <a:solidFill>
                  <a:srgbClr val="FF0000"/>
                </a:solidFill>
              </a:rPr>
              <a:t>=</a:t>
            </a:r>
            <a:r>
              <a:rPr lang="es-CO" sz="2800" b="1" dirty="0">
                <a:solidFill>
                  <a:prstClr val="black"/>
                </a:solidFill>
              </a:rPr>
              <a:t> 500 / 3 x 4horas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803D987-59BA-43B2-84C6-CB455278B0A0}"/>
              </a:ext>
            </a:extLst>
          </p:cNvPr>
          <p:cNvSpPr/>
          <p:nvPr/>
        </p:nvSpPr>
        <p:spPr>
          <a:xfrm>
            <a:off x="5476544" y="3813425"/>
            <a:ext cx="4711064" cy="4932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defTabSz="1082650">
              <a:lnSpc>
                <a:spcPct val="120000"/>
              </a:lnSpc>
              <a:spcBef>
                <a:spcPts val="1184"/>
              </a:spcBef>
              <a:buClr>
                <a:prstClr val="black"/>
              </a:buClr>
            </a:pPr>
            <a:r>
              <a:rPr lang="es-CO" sz="24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1. </a:t>
            </a:r>
            <a:r>
              <a:rPr lang="es-CO" sz="2400" dirty="0">
                <a:solidFill>
                  <a:prstClr val="black"/>
                </a:solidFill>
                <a:latin typeface="Arial Narrow" panose="020B0606020202030204" pitchFamily="34" charset="0"/>
              </a:rPr>
              <a:t>Trascribimos los datos a la formula                  </a:t>
            </a:r>
            <a:endParaRPr lang="es-CO" sz="2400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8773D98-3102-44C3-AEB5-BD696CE229FF}"/>
              </a:ext>
            </a:extLst>
          </p:cNvPr>
          <p:cNvSpPr/>
          <p:nvPr/>
        </p:nvSpPr>
        <p:spPr>
          <a:xfrm>
            <a:off x="5476544" y="5197064"/>
            <a:ext cx="4617370" cy="56009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defTabSz="1082650">
              <a:lnSpc>
                <a:spcPct val="120000"/>
              </a:lnSpc>
              <a:spcBef>
                <a:spcPts val="1184"/>
              </a:spcBef>
              <a:buClr>
                <a:prstClr val="black"/>
              </a:buClr>
            </a:pPr>
            <a:r>
              <a:rPr lang="es-CO" sz="28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2.  </a:t>
            </a:r>
            <a:r>
              <a:rPr lang="es-CO" sz="2800" dirty="0">
                <a:solidFill>
                  <a:prstClr val="black"/>
                </a:solidFill>
                <a:latin typeface="Arial Narrow" panose="020B0606020202030204" pitchFamily="34" charset="0"/>
              </a:rPr>
              <a:t>Resolvemos matemáticamente </a:t>
            </a:r>
            <a:endParaRPr lang="es-CO" sz="2800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B1E8D1F-ABA9-4352-94A5-D39633B18DF8}"/>
              </a:ext>
            </a:extLst>
          </p:cNvPr>
          <p:cNvSpPr/>
          <p:nvPr/>
        </p:nvSpPr>
        <p:spPr>
          <a:xfrm>
            <a:off x="5463068" y="5883989"/>
            <a:ext cx="2385589" cy="523220"/>
          </a:xfrm>
          <a:prstGeom prst="rect">
            <a:avLst/>
          </a:prstGeom>
          <a:ln>
            <a:solidFill>
              <a:srgbClr val="45852B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s-CO" sz="2800" b="1" dirty="0">
                <a:solidFill>
                  <a:prstClr val="black"/>
                </a:solidFill>
              </a:rPr>
              <a:t>G</a:t>
            </a:r>
            <a:r>
              <a:rPr lang="es-CO" sz="2800" b="1" dirty="0">
                <a:solidFill>
                  <a:srgbClr val="FF0000"/>
                </a:solidFill>
              </a:rPr>
              <a:t>=</a:t>
            </a:r>
            <a:r>
              <a:rPr lang="es-CO" sz="2800" b="1" dirty="0">
                <a:solidFill>
                  <a:prstClr val="black"/>
                </a:solidFill>
              </a:rPr>
              <a:t> 41,666666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7160A1D-0BD6-4E8F-B49E-09A2F69DAACB}"/>
              </a:ext>
            </a:extLst>
          </p:cNvPr>
          <p:cNvSpPr/>
          <p:nvPr/>
        </p:nvSpPr>
        <p:spPr>
          <a:xfrm>
            <a:off x="5423651" y="6611728"/>
            <a:ext cx="5058620" cy="559512"/>
          </a:xfrm>
          <a:prstGeom prst="rect">
            <a:avLst/>
          </a:prstGeom>
          <a:ln>
            <a:solidFill>
              <a:srgbClr val="45852B"/>
            </a:solidFill>
          </a:ln>
        </p:spPr>
        <p:txBody>
          <a:bodyPr wrap="square">
            <a:spAutoFit/>
          </a:bodyPr>
          <a:lstStyle/>
          <a:p>
            <a:pPr lvl="0" defTabSz="1082650">
              <a:lnSpc>
                <a:spcPct val="120000"/>
              </a:lnSpc>
              <a:spcBef>
                <a:spcPts val="1184"/>
              </a:spcBef>
              <a:buClr>
                <a:prstClr val="black"/>
              </a:buClr>
            </a:pPr>
            <a:r>
              <a:rPr lang="es-CO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3. Aproximando:  </a:t>
            </a:r>
            <a:r>
              <a:rPr lang="es-CO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42 Gotas/minuto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4A27BA-467B-46DB-92A6-FB00C91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44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6">
            <a:extLst>
              <a:ext uri="{FF2B5EF4-FFF2-40B4-BE49-F238E27FC236}">
                <a16:creationId xmlns:a16="http://schemas.microsoft.com/office/drawing/2014/main" id="{F7EA085C-CC71-4335-A507-5541B33B41D5}"/>
              </a:ext>
            </a:extLst>
          </p:cNvPr>
          <p:cNvSpPr txBox="1">
            <a:spLocks/>
          </p:cNvSpPr>
          <p:nvPr/>
        </p:nvSpPr>
        <p:spPr>
          <a:xfrm>
            <a:off x="1544003" y="728288"/>
            <a:ext cx="5876486" cy="1663296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450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O" sz="5300" b="1" dirty="0">
              <a:latin typeface="Arial Black" panose="020B0A04020102020204" pitchFamily="34" charset="0"/>
            </a:endParaRPr>
          </a:p>
          <a:p>
            <a:pPr algn="l"/>
            <a:r>
              <a:rPr lang="es-CO" sz="6400" b="1" dirty="0">
                <a:latin typeface="Arial Black" panose="020B0A04020102020204" pitchFamily="34" charset="0"/>
              </a:rPr>
              <a:t>F</a:t>
            </a:r>
            <a:r>
              <a:rPr lang="es-CO" sz="6400" b="1" cap="none" dirty="0">
                <a:latin typeface="Arial Black" panose="020B0A04020102020204" pitchFamily="34" charset="0"/>
              </a:rPr>
              <a:t>ormulas</a:t>
            </a:r>
            <a:r>
              <a:rPr lang="es-CO" sz="6400" b="1" dirty="0">
                <a:latin typeface="Arial Black" panose="020B0A04020102020204" pitchFamily="34" charset="0"/>
              </a:rPr>
              <a:t> d</a:t>
            </a:r>
            <a:r>
              <a:rPr lang="es-CO" sz="6400" b="1" cap="none" dirty="0">
                <a:latin typeface="Arial Black" panose="020B0A04020102020204" pitchFamily="34" charset="0"/>
              </a:rPr>
              <a:t>e</a:t>
            </a:r>
            <a:r>
              <a:rPr lang="es-CO" sz="6400" b="1" dirty="0">
                <a:latin typeface="Arial Black" panose="020B0A04020102020204" pitchFamily="34" charset="0"/>
              </a:rPr>
              <a:t> </a:t>
            </a:r>
            <a:r>
              <a:rPr lang="es-CO" sz="6400" b="1" cap="none" dirty="0">
                <a:latin typeface="Arial Black" panose="020B0A04020102020204" pitchFamily="34" charset="0"/>
              </a:rPr>
              <a:t>Calculo</a:t>
            </a:r>
            <a:br>
              <a:rPr lang="es-CO" sz="6400" b="1" cap="none" dirty="0">
                <a:latin typeface="Arial Black" panose="020B0A04020102020204" pitchFamily="34" charset="0"/>
              </a:rPr>
            </a:br>
            <a:r>
              <a:rPr lang="es-CO" sz="6400" b="1" cap="none" dirty="0">
                <a:solidFill>
                  <a:prstClr val="black"/>
                </a:solidFill>
                <a:latin typeface="Arial Black" panose="020B0A04020102020204" pitchFamily="34" charset="0"/>
              </a:rPr>
              <a:t>   de</a:t>
            </a:r>
          </a:p>
          <a:p>
            <a:pPr algn="l"/>
            <a:r>
              <a:rPr lang="es-CO" sz="3700" cap="none" dirty="0">
                <a:latin typeface="Arial Black" panose="020B0A04020102020204" pitchFamily="34" charset="0"/>
              </a:rPr>
              <a:t>             </a:t>
            </a:r>
            <a:r>
              <a:rPr lang="es-CO" sz="8400" b="1" cap="none" dirty="0">
                <a:latin typeface="Arial Black" panose="020B0A04020102020204" pitchFamily="34" charset="0"/>
              </a:rPr>
              <a:t>GOTE</a:t>
            </a:r>
          </a:p>
          <a:p>
            <a:pPr algn="l"/>
            <a:r>
              <a:rPr lang="es-CO" sz="5300" b="1" i="1" dirty="0">
                <a:latin typeface="Arial Narrow" panose="020B0606020202030204" pitchFamily="34" charset="0"/>
              </a:rPr>
              <a:t> </a:t>
            </a:r>
            <a:r>
              <a:rPr lang="es-CO" sz="3700" b="1" i="1" dirty="0">
                <a:latin typeface="Arial Black" panose="020B0A04020102020204" pitchFamily="34" charset="0"/>
              </a:rPr>
              <a:t>PARA SOLUCIONES PARENTERALES </a:t>
            </a:r>
          </a:p>
        </p:txBody>
      </p:sp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9"/>
          <a:stretch/>
        </p:blipFill>
        <p:spPr>
          <a:xfrm>
            <a:off x="17780" y="-37339"/>
            <a:ext cx="10826750" cy="2200768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210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213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graphicFrame>
        <p:nvGraphicFramePr>
          <p:cNvPr id="13" name="3 Marcador de contenido">
            <a:extLst>
              <a:ext uri="{FF2B5EF4-FFF2-40B4-BE49-F238E27FC236}">
                <a16:creationId xmlns:a16="http://schemas.microsoft.com/office/drawing/2014/main" id="{65F50691-4CE0-4F8C-AD8B-7F3EFFA5B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600562"/>
              </p:ext>
            </p:extLst>
          </p:nvPr>
        </p:nvGraphicFramePr>
        <p:xfrm>
          <a:off x="0" y="2639585"/>
          <a:ext cx="5375802" cy="527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F610518B-8923-4073-BFF3-B36AA21CE725}"/>
              </a:ext>
            </a:extLst>
          </p:cNvPr>
          <p:cNvSpPr/>
          <p:nvPr/>
        </p:nvSpPr>
        <p:spPr>
          <a:xfrm>
            <a:off x="7520428" y="2559293"/>
            <a:ext cx="3110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6000" b="1" u="sng" dirty="0">
                <a:solidFill>
                  <a:prstClr val="black"/>
                </a:solidFill>
              </a:rPr>
              <a:t>    V___    </a:t>
            </a:r>
            <a:r>
              <a:rPr lang="es-CO" sz="6000" b="1" dirty="0">
                <a:solidFill>
                  <a:prstClr val="black"/>
                </a:solidFill>
              </a:rPr>
              <a:t> 1XT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4413B2-A463-4C7F-82B9-817351130C2D}"/>
              </a:ext>
            </a:extLst>
          </p:cNvPr>
          <p:cNvSpPr/>
          <p:nvPr/>
        </p:nvSpPr>
        <p:spPr>
          <a:xfrm>
            <a:off x="3988207" y="2990180"/>
            <a:ext cx="2794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prstClr val="black"/>
                </a:solidFill>
              </a:rPr>
              <a:t>MICROGOTA</a:t>
            </a:r>
          </a:p>
          <a:p>
            <a:pPr algn="ctr"/>
            <a:r>
              <a:rPr lang="es-CO" sz="3200" b="1" dirty="0">
                <a:solidFill>
                  <a:prstClr val="black"/>
                </a:solidFill>
              </a:rPr>
              <a:t>POR MINUTO</a:t>
            </a:r>
            <a:endParaRPr lang="es-CO" sz="32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FDDA8C5-5367-43C4-96F8-94CAF40517DC}"/>
              </a:ext>
            </a:extLst>
          </p:cNvPr>
          <p:cNvSpPr/>
          <p:nvPr/>
        </p:nvSpPr>
        <p:spPr>
          <a:xfrm>
            <a:off x="6199691" y="6177540"/>
            <a:ext cx="454526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b="1" u="sng" dirty="0">
                <a:latin typeface="Helvetica Neue"/>
              </a:rPr>
              <a:t>      Volumen total de infusión en ml____</a:t>
            </a:r>
            <a:endParaRPr lang="es-CO" b="1" dirty="0">
              <a:latin typeface="Helvetica Neue"/>
            </a:endParaRPr>
          </a:p>
          <a:p>
            <a:r>
              <a:rPr lang="es-CO" b="1" dirty="0">
                <a:latin typeface="Helvetica Neue"/>
              </a:rPr>
              <a:t>   1 X Tiempo total de infusión  en horas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503F3F4-3208-4D27-AF18-F519F1331F55}"/>
              </a:ext>
            </a:extLst>
          </p:cNvPr>
          <p:cNvSpPr/>
          <p:nvPr/>
        </p:nvSpPr>
        <p:spPr>
          <a:xfrm>
            <a:off x="4215675" y="6020186"/>
            <a:ext cx="1546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>
                <a:solidFill>
                  <a:prstClr val="black"/>
                </a:solidFill>
                <a:latin typeface="Helvetica Neue"/>
              </a:rPr>
              <a:t>Microgotas </a:t>
            </a:r>
          </a:p>
          <a:p>
            <a:pPr lvl="0"/>
            <a:r>
              <a:rPr lang="es-CO" sz="2000" b="1" dirty="0">
                <a:solidFill>
                  <a:prstClr val="black"/>
                </a:solidFill>
                <a:latin typeface="Helvetica Neue"/>
              </a:rPr>
              <a:t>por minuto </a:t>
            </a:r>
            <a:endParaRPr lang="es-CO" dirty="0"/>
          </a:p>
        </p:txBody>
      </p:sp>
      <p:sp>
        <p:nvSpPr>
          <p:cNvPr id="19" name="Es igual a 18">
            <a:extLst>
              <a:ext uri="{FF2B5EF4-FFF2-40B4-BE49-F238E27FC236}">
                <a16:creationId xmlns:a16="http://schemas.microsoft.com/office/drawing/2014/main" id="{29176D04-A996-478E-B53F-7D33C0478F95}"/>
              </a:ext>
            </a:extLst>
          </p:cNvPr>
          <p:cNvSpPr/>
          <p:nvPr/>
        </p:nvSpPr>
        <p:spPr>
          <a:xfrm>
            <a:off x="6795868" y="3303329"/>
            <a:ext cx="624621" cy="333131"/>
          </a:xfrm>
          <a:prstGeom prst="mathEqual">
            <a:avLst>
              <a:gd name="adj1" fmla="val 26746"/>
              <a:gd name="adj2" fmla="val 24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Es igual a 20">
            <a:extLst>
              <a:ext uri="{FF2B5EF4-FFF2-40B4-BE49-F238E27FC236}">
                <a16:creationId xmlns:a16="http://schemas.microsoft.com/office/drawing/2014/main" id="{11B27CBB-DD3E-4B52-9EB7-43750C55DB39}"/>
              </a:ext>
            </a:extLst>
          </p:cNvPr>
          <p:cNvSpPr/>
          <p:nvPr/>
        </p:nvSpPr>
        <p:spPr>
          <a:xfrm>
            <a:off x="5689951" y="6273783"/>
            <a:ext cx="437233" cy="269280"/>
          </a:xfrm>
          <a:prstGeom prst="mathEqual">
            <a:avLst>
              <a:gd name="adj1" fmla="val 26746"/>
              <a:gd name="adj2" fmla="val 24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FA6BDE2-7F57-44A1-B9E3-781A5925CA4C}"/>
              </a:ext>
            </a:extLst>
          </p:cNvPr>
          <p:cNvSpPr/>
          <p:nvPr/>
        </p:nvSpPr>
        <p:spPr>
          <a:xfrm>
            <a:off x="0" y="2587019"/>
            <a:ext cx="2132329" cy="461665"/>
          </a:xfrm>
          <a:prstGeom prst="rect">
            <a:avLst/>
          </a:prstGeom>
          <a:ln>
            <a:solidFill>
              <a:srgbClr val="0012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Helvetica Neue"/>
              </a:rPr>
              <a:t> FORMULA 3      </a:t>
            </a:r>
            <a:endParaRPr lang="es-CO" sz="2000" b="1" dirty="0">
              <a:solidFill>
                <a:srgbClr val="FF0000"/>
              </a:solidFill>
              <a:latin typeface="Helvetica Neue"/>
            </a:endParaRPr>
          </a:p>
        </p:txBody>
      </p:sp>
      <p:pic>
        <p:nvPicPr>
          <p:cNvPr id="24" name="Picture 2" descr="Imagen relacionada">
            <a:extLst>
              <a:ext uri="{FF2B5EF4-FFF2-40B4-BE49-F238E27FC236}">
                <a16:creationId xmlns:a16="http://schemas.microsoft.com/office/drawing/2014/main" id="{D417BD88-BB0B-4E9D-ACA1-8969B8253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041357" y="1442487"/>
            <a:ext cx="485837" cy="5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0D17925F-B9EE-42AC-AF9A-656B789FEF88}"/>
              </a:ext>
            </a:extLst>
          </p:cNvPr>
          <p:cNvSpPr/>
          <p:nvPr/>
        </p:nvSpPr>
        <p:spPr>
          <a:xfrm>
            <a:off x="3871702" y="4023245"/>
            <a:ext cx="3883025" cy="15464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3200" b="1" i="1" dirty="0">
                <a:latin typeface="Arial Black" panose="020B0A04020102020204" pitchFamily="34" charset="0"/>
              </a:rPr>
              <a:t>V</a:t>
            </a:r>
            <a:r>
              <a:rPr lang="es-CO" sz="2400" b="1" i="1" dirty="0">
                <a:latin typeface="Arial Black" panose="020B0A04020102020204" pitchFamily="34" charset="0"/>
              </a:rPr>
              <a:t> = </a:t>
            </a:r>
            <a:r>
              <a:rPr lang="es-CO" sz="2400" b="1" i="1" dirty="0">
                <a:latin typeface="Arial Narrow" panose="020B0606020202030204" pitchFamily="34" charset="0"/>
              </a:rPr>
              <a:t>Volumen en mililitros</a:t>
            </a:r>
          </a:p>
          <a:p>
            <a:r>
              <a:rPr lang="es-CO" sz="2800" b="1" i="1" dirty="0">
                <a:latin typeface="Arial Black" panose="020B0A04020102020204" pitchFamily="34" charset="0"/>
              </a:rPr>
              <a:t>1 </a:t>
            </a:r>
            <a:r>
              <a:rPr lang="es-CO" sz="2400" b="1" i="1" dirty="0">
                <a:latin typeface="Arial Black" panose="020B0A04020102020204" pitchFamily="34" charset="0"/>
              </a:rPr>
              <a:t>= </a:t>
            </a:r>
            <a:r>
              <a:rPr lang="es-CO" sz="2400" b="1" i="1" dirty="0">
                <a:latin typeface="Arial Narrow" panose="020B0606020202030204" pitchFamily="34" charset="0"/>
              </a:rPr>
              <a:t>Contante.</a:t>
            </a:r>
          </a:p>
          <a:p>
            <a:r>
              <a:rPr lang="es-CO" sz="2800" b="1" i="1" dirty="0">
                <a:latin typeface="Arial Narrow" panose="020B0606020202030204" pitchFamily="34" charset="0"/>
              </a:rPr>
              <a:t>T</a:t>
            </a:r>
            <a:r>
              <a:rPr lang="es-CO" sz="2400" b="1" i="1" dirty="0">
                <a:latin typeface="Arial Narrow" panose="020B0606020202030204" pitchFamily="34" charset="0"/>
              </a:rPr>
              <a:t> = Tiempo en hora </a:t>
            </a:r>
            <a:endParaRPr lang="es-MX" sz="2400" b="1" i="1" dirty="0">
              <a:latin typeface="Arial Narrow" panose="020B0606020202030204" pitchFamily="34" charset="0"/>
            </a:endParaRP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11D729F9-5A6A-4B02-B350-338185DA700A}"/>
              </a:ext>
            </a:extLst>
          </p:cNvPr>
          <p:cNvSpPr/>
          <p:nvPr/>
        </p:nvSpPr>
        <p:spPr>
          <a:xfrm>
            <a:off x="7108178" y="5410029"/>
            <a:ext cx="720913" cy="660339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26" name="3 Rectángulo">
            <a:extLst>
              <a:ext uri="{FF2B5EF4-FFF2-40B4-BE49-F238E27FC236}">
                <a16:creationId xmlns:a16="http://schemas.microsoft.com/office/drawing/2014/main" id="{D3D06DE0-3A54-4382-9B7D-E7E5F51BB6E3}"/>
              </a:ext>
            </a:extLst>
          </p:cNvPr>
          <p:cNvSpPr/>
          <p:nvPr/>
        </p:nvSpPr>
        <p:spPr>
          <a:xfrm>
            <a:off x="8144912" y="7828619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45EEB3-9BB4-43EF-914B-1FEFF937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20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2" t="-917" r="1192" b="39169"/>
          <a:stretch/>
        </p:blipFill>
        <p:spPr>
          <a:xfrm>
            <a:off x="-129089" y="-16500"/>
            <a:ext cx="10826750" cy="2233620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212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192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6CB9A84-8CCE-4CB6-9DD9-1BD39D41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78" y="670146"/>
            <a:ext cx="4124575" cy="1648996"/>
          </a:xfrm>
        </p:spPr>
        <p:txBody>
          <a:bodyPr>
            <a:normAutofit/>
          </a:bodyPr>
          <a:lstStyle/>
          <a:p>
            <a:pPr algn="l"/>
            <a:r>
              <a:rPr lang="es-CO" sz="3100" b="1" dirty="0"/>
              <a:t>F</a:t>
            </a:r>
            <a:r>
              <a:rPr lang="es-CO" sz="3100" b="1" cap="none" dirty="0"/>
              <a:t>órmulas</a:t>
            </a:r>
            <a:r>
              <a:rPr lang="es-CO" sz="3100" b="1" dirty="0"/>
              <a:t> </a:t>
            </a:r>
            <a:r>
              <a:rPr lang="es-CO" sz="3100" b="1" cap="none" dirty="0"/>
              <a:t>de</a:t>
            </a:r>
            <a:r>
              <a:rPr lang="es-CO" sz="3100" b="1" dirty="0"/>
              <a:t> </a:t>
            </a:r>
            <a:r>
              <a:rPr lang="es-CO" sz="3100" b="1" cap="none" dirty="0"/>
              <a:t>cálculo</a:t>
            </a:r>
            <a:br>
              <a:rPr lang="es-CO" sz="3600" b="1" dirty="0"/>
            </a:br>
            <a:r>
              <a:rPr lang="es-CO" sz="3100" b="1" dirty="0">
                <a:solidFill>
                  <a:prstClr val="black"/>
                </a:solidFill>
              </a:rPr>
              <a:t>   </a:t>
            </a:r>
            <a:r>
              <a:rPr lang="es-CO" sz="3100" b="1" cap="none" dirty="0">
                <a:solidFill>
                  <a:prstClr val="black"/>
                </a:solidFill>
              </a:rPr>
              <a:t>de</a:t>
            </a:r>
            <a:br>
              <a:rPr lang="es-CO" sz="3600" dirty="0"/>
            </a:br>
            <a:r>
              <a:rPr lang="es-CO" sz="3600" dirty="0">
                <a:solidFill>
                  <a:prstClr val="black"/>
                </a:solidFill>
              </a:rPr>
              <a:t> </a:t>
            </a:r>
            <a:endParaRPr lang="es-CO" sz="67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FD3CD8-5CEB-4949-AD02-977E5725A1DA}"/>
              </a:ext>
            </a:extLst>
          </p:cNvPr>
          <p:cNvSpPr/>
          <p:nvPr/>
        </p:nvSpPr>
        <p:spPr>
          <a:xfrm>
            <a:off x="2868072" y="1261632"/>
            <a:ext cx="18394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b="1" dirty="0">
                <a:solidFill>
                  <a:prstClr val="black"/>
                </a:solidFill>
                <a:ea typeface="+mj-ea"/>
                <a:cs typeface="+mj-cs"/>
              </a:rPr>
              <a:t>GOTEO</a:t>
            </a:r>
            <a:endParaRPr lang="es-CO" sz="4400" dirty="0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307728" y="1383750"/>
            <a:ext cx="399758" cy="4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96CB4CE-D70F-43CB-AEB5-00C01B143C05}"/>
              </a:ext>
            </a:extLst>
          </p:cNvPr>
          <p:cNvSpPr/>
          <p:nvPr/>
        </p:nvSpPr>
        <p:spPr>
          <a:xfrm>
            <a:off x="1862996" y="1762313"/>
            <a:ext cx="4939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prstClr val="black"/>
                </a:solidFill>
                <a:ea typeface="+mj-ea"/>
                <a:cs typeface="+mj-cs"/>
              </a:rPr>
              <a:t> PARA SOLUCIONES PARENTERALES</a:t>
            </a:r>
            <a:endParaRPr lang="es-CO" sz="20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EAA51FE-FF29-4C3B-804E-73E7993F6902}"/>
              </a:ext>
            </a:extLst>
          </p:cNvPr>
          <p:cNvSpPr/>
          <p:nvPr/>
        </p:nvSpPr>
        <p:spPr>
          <a:xfrm>
            <a:off x="237354" y="2479617"/>
            <a:ext cx="104603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CO" sz="2400" b="1" dirty="0"/>
              <a:t>EJEMPLO </a:t>
            </a:r>
            <a:r>
              <a:rPr lang="es-CO" sz="2200" dirty="0">
                <a:solidFill>
                  <a:prstClr val="black"/>
                </a:solidFill>
              </a:rPr>
              <a:t>Se tiene una solución que contiene un volumen total de 325 ml y se debe administrar en 8 horas.  ¿Cual  es la velocidad de infusión en microgotas por minuto?.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D0C701C-ED4F-45B9-8824-B01631B9CB66}"/>
              </a:ext>
            </a:extLst>
          </p:cNvPr>
          <p:cNvSpPr/>
          <p:nvPr/>
        </p:nvSpPr>
        <p:spPr>
          <a:xfrm>
            <a:off x="151910" y="3707961"/>
            <a:ext cx="229659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  FORMULA 3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A8FF647-5A41-4827-B00C-00E1C5313762}"/>
              </a:ext>
            </a:extLst>
          </p:cNvPr>
          <p:cNvSpPr/>
          <p:nvPr/>
        </p:nvSpPr>
        <p:spPr>
          <a:xfrm>
            <a:off x="193860" y="3286701"/>
            <a:ext cx="3031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  <a:latin typeface="Helvetica Neue"/>
              </a:rPr>
              <a:t>Microgotas por minuto 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08E293A-3DDF-4C36-95AA-D5684B8A73AC}"/>
              </a:ext>
            </a:extLst>
          </p:cNvPr>
          <p:cNvSpPr/>
          <p:nvPr/>
        </p:nvSpPr>
        <p:spPr>
          <a:xfrm>
            <a:off x="250077" y="4194096"/>
            <a:ext cx="927044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es-CO" sz="2400" b="1" dirty="0">
                <a:solidFill>
                  <a:srgbClr val="002060"/>
                </a:solidFill>
                <a:latin typeface="Helvetica Neue"/>
              </a:rPr>
              <a:t> </a:t>
            </a:r>
            <a:r>
              <a:rPr lang="es-CO" sz="2000" b="1" dirty="0">
                <a:latin typeface="Helvetica Neue"/>
              </a:rPr>
              <a:t>Microgotas por minuto 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= </a:t>
            </a:r>
            <a:r>
              <a:rPr lang="es-CO" sz="2000" b="1" dirty="0">
                <a:latin typeface="Helvetica Neue"/>
              </a:rPr>
              <a:t>    </a:t>
            </a:r>
            <a:r>
              <a:rPr lang="es-CO" sz="2000" b="1" u="sng" dirty="0">
                <a:latin typeface="Helvetica Neue"/>
              </a:rPr>
              <a:t>  Volumen total de infusión en ml </a:t>
            </a:r>
          </a:p>
          <a:p>
            <a:r>
              <a:rPr lang="es-CO" sz="2000" b="1" dirty="0">
                <a:latin typeface="Helvetica Neue"/>
              </a:rPr>
              <a:t>                                                  1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X </a:t>
            </a:r>
            <a:r>
              <a:rPr lang="es-CO" sz="2000" b="1" dirty="0">
                <a:latin typeface="Helvetica Neue"/>
              </a:rPr>
              <a:t>Tiempo total de infusión en hora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7829DDA-FA3D-4945-AB31-CAC42D9A252E}"/>
              </a:ext>
            </a:extLst>
          </p:cNvPr>
          <p:cNvSpPr/>
          <p:nvPr/>
        </p:nvSpPr>
        <p:spPr>
          <a:xfrm>
            <a:off x="235502" y="5157398"/>
            <a:ext cx="819478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latin typeface="Helvetica Neue"/>
              </a:rPr>
              <a:t>  </a:t>
            </a:r>
            <a:r>
              <a:rPr lang="es-CO" b="1" dirty="0">
                <a:latin typeface="Helvetica Neue"/>
              </a:rPr>
              <a:t>Microg</a:t>
            </a:r>
            <a:r>
              <a:rPr lang="es-CO" sz="2000" b="1" dirty="0">
                <a:latin typeface="Helvetica Neue"/>
              </a:rPr>
              <a:t>otas por minuto 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=</a:t>
            </a:r>
            <a:r>
              <a:rPr lang="es-CO" sz="2000" b="1" dirty="0">
                <a:latin typeface="Helvetica Neue"/>
              </a:rPr>
              <a:t>    </a:t>
            </a:r>
            <a:r>
              <a:rPr lang="es-CO" sz="2000" b="1" u="sng" dirty="0">
                <a:latin typeface="Helvetica Neue"/>
              </a:rPr>
              <a:t>   325 ml  </a:t>
            </a:r>
            <a:endParaRPr lang="es-CO" sz="2000" b="1" dirty="0">
              <a:latin typeface="Helvetica Neue"/>
            </a:endParaRPr>
          </a:p>
          <a:p>
            <a:r>
              <a:rPr lang="es-CO" sz="2000" b="1" dirty="0">
                <a:latin typeface="Helvetica Neue"/>
              </a:rPr>
              <a:t>                                                      8 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EFA6002-2781-4CBD-A147-5FD3EB0A0205}"/>
              </a:ext>
            </a:extLst>
          </p:cNvPr>
          <p:cNvSpPr/>
          <p:nvPr/>
        </p:nvSpPr>
        <p:spPr>
          <a:xfrm>
            <a:off x="193860" y="6234522"/>
            <a:ext cx="881628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Helvetica Neue"/>
              </a:rPr>
              <a:t>  </a:t>
            </a:r>
            <a:r>
              <a:rPr lang="es-CO" sz="2000" b="1" dirty="0">
                <a:latin typeface="Helvetica Neue"/>
              </a:rPr>
              <a:t>Microgotas por minuto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 =    </a:t>
            </a:r>
            <a:r>
              <a:rPr lang="es-CO" sz="2000" b="1" dirty="0">
                <a:latin typeface="Helvetica Neue"/>
              </a:rPr>
              <a:t>40,6  Aproximamos  a   </a:t>
            </a:r>
            <a:r>
              <a:rPr lang="es-CO" sz="2000" b="1" dirty="0">
                <a:solidFill>
                  <a:srgbClr val="001236"/>
                </a:solidFill>
                <a:latin typeface="Helvetica Neue"/>
              </a:rPr>
              <a:t>41 gotas/min.                                   </a:t>
            </a: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63B5B353-6E51-47C0-BBDF-27293CB75147}"/>
              </a:ext>
            </a:extLst>
          </p:cNvPr>
          <p:cNvSpPr/>
          <p:nvPr/>
        </p:nvSpPr>
        <p:spPr>
          <a:xfrm>
            <a:off x="7653681" y="4809973"/>
            <a:ext cx="718313" cy="55677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CB499D03-57E1-4CFD-81A8-74B26CB27E50}"/>
              </a:ext>
            </a:extLst>
          </p:cNvPr>
          <p:cNvSpPr/>
          <p:nvPr/>
        </p:nvSpPr>
        <p:spPr>
          <a:xfrm>
            <a:off x="7797258" y="5777487"/>
            <a:ext cx="679793" cy="47967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A8CA1C00-B983-414F-BAFC-80BB359597A8}"/>
              </a:ext>
            </a:extLst>
          </p:cNvPr>
          <p:cNvSpPr/>
          <p:nvPr/>
        </p:nvSpPr>
        <p:spPr>
          <a:xfrm>
            <a:off x="8137155" y="6519657"/>
            <a:ext cx="679793" cy="47609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6" name="Imagen 25" descr="Resultado de imagen para INGRESO PACIENTE">
            <a:extLst>
              <a:ext uri="{FF2B5EF4-FFF2-40B4-BE49-F238E27FC236}">
                <a16:creationId xmlns:a16="http://schemas.microsoft.com/office/drawing/2014/main" id="{51789536-8368-44F0-AA84-CF4260039A4A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7286" y="3310089"/>
            <a:ext cx="2298602" cy="42308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2B7D9712-EF27-4F86-A10A-A6D3D9A719C3}"/>
              </a:ext>
            </a:extLst>
          </p:cNvPr>
          <p:cNvSpPr/>
          <p:nvPr/>
        </p:nvSpPr>
        <p:spPr>
          <a:xfrm>
            <a:off x="199879" y="6939650"/>
            <a:ext cx="952106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tx1"/>
                </a:solidFill>
                <a:latin typeface="Helvetica Neue"/>
              </a:rPr>
              <a:t>La cantidad de ml que pasan en una es igual a las microgotas que pasan por minuto </a:t>
            </a:r>
          </a:p>
        </p:txBody>
      </p:sp>
      <p:sp>
        <p:nvSpPr>
          <p:cNvPr id="25" name="3 Rectángulo">
            <a:extLst>
              <a:ext uri="{FF2B5EF4-FFF2-40B4-BE49-F238E27FC236}">
                <a16:creationId xmlns:a16="http://schemas.microsoft.com/office/drawing/2014/main" id="{130EF5C9-1B53-4FE7-B2E2-6D1C215A91DF}"/>
              </a:ext>
            </a:extLst>
          </p:cNvPr>
          <p:cNvSpPr/>
          <p:nvPr/>
        </p:nvSpPr>
        <p:spPr>
          <a:xfrm>
            <a:off x="8082678" y="7859932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9681A91-D624-4E22-B582-9441528B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82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BCBC163-5916-4078-8ADB-03756D79D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4" l="0" r="100000">
                        <a14:foregroundMark x1="50923" y1="40985" x2="43846" y2="53191"/>
                        <a14:foregroundMark x1="74154" y1="43225" x2="95538" y2="60358"/>
                        <a14:foregroundMark x1="95538" y1="67973" x2="80462" y2="93617"/>
                        <a14:foregroundMark x1="83077" y1="94737" x2="83077" y2="99664"/>
                        <a14:foregroundMark x1="24154" y1="82531" x2="42923" y2="89362"/>
                        <a14:foregroundMark x1="38462" y1="97760" x2="34923" y2="98880"/>
                        <a14:foregroundMark x1="64308" y1="56215" x2="66154" y2="79059"/>
                        <a14:foregroundMark x1="70615" y1="96193" x2="69692" y2="92385"/>
                        <a14:foregroundMark x1="69692" y1="92385" x2="68769" y2="93169"/>
                        <a14:foregroundMark x1="73231" y1="67637" x2="72308" y2="77940"/>
                        <a14:foregroundMark x1="92000" y1="91265" x2="93846" y2="95857"/>
                        <a14:foregroundMark x1="25077" y1="30683" x2="24154" y2="35162"/>
                        <a14:foregroundMark x1="24154" y1="35610" x2="24154" y2="35610"/>
                        <a14:foregroundMark x1="26769" y1="29115" x2="31231" y2="36730"/>
                        <a14:foregroundMark x1="36615" y1="55095" x2="40154" y2="72564"/>
                        <a14:foregroundMark x1="63385" y1="78723" x2="63385" y2="78723"/>
                        <a14:foregroundMark x1="50000" y1="40985" x2="55385" y2="38298"/>
                        <a14:foregroundMark x1="54462" y1="37850" x2="49077" y2="45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2863" y="2601848"/>
            <a:ext cx="1998256" cy="5396015"/>
          </a:xfrm>
          <a:prstGeom prst="rect">
            <a:avLst/>
          </a:prstGeom>
          <a:ln>
            <a:noFill/>
          </a:ln>
        </p:spPr>
      </p:pic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59"/>
          <a:stretch/>
        </p:blipFill>
        <p:spPr>
          <a:xfrm>
            <a:off x="0" y="0"/>
            <a:ext cx="10826750" cy="2240574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39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15631" y="7906871"/>
            <a:ext cx="10826750" cy="213191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574749" y="0"/>
            <a:ext cx="225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637209" y="293947"/>
            <a:ext cx="213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Popular del Cesar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6CB9A84-8CCE-4CB6-9DD9-1BD39D41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610" y="992103"/>
            <a:ext cx="4110900" cy="793042"/>
          </a:xfrm>
        </p:spPr>
        <p:txBody>
          <a:bodyPr>
            <a:normAutofit fontScale="90000"/>
          </a:bodyPr>
          <a:lstStyle/>
          <a:p>
            <a:pPr algn="l"/>
            <a:br>
              <a:rPr lang="es-CO" sz="3100" b="1" dirty="0"/>
            </a:br>
            <a:r>
              <a:rPr lang="es-CO" sz="3100" b="1" dirty="0"/>
              <a:t>Formulas de calculo</a:t>
            </a:r>
            <a:br>
              <a:rPr lang="es-CO" sz="3600" b="1" dirty="0"/>
            </a:br>
            <a:r>
              <a:rPr lang="es-CO" sz="3100" b="1" dirty="0">
                <a:solidFill>
                  <a:prstClr val="black"/>
                </a:solidFill>
              </a:rPr>
              <a:t>   de</a:t>
            </a:r>
            <a:br>
              <a:rPr lang="es-CO" sz="3600" dirty="0"/>
            </a:br>
            <a:r>
              <a:rPr lang="es-CO" sz="3600" dirty="0">
                <a:solidFill>
                  <a:prstClr val="black"/>
                </a:solidFill>
              </a:rPr>
              <a:t> </a:t>
            </a:r>
            <a:endParaRPr lang="es-CO" sz="67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FD3CD8-5CEB-4949-AD02-977E5725A1DA}"/>
              </a:ext>
            </a:extLst>
          </p:cNvPr>
          <p:cNvSpPr/>
          <p:nvPr/>
        </p:nvSpPr>
        <p:spPr>
          <a:xfrm>
            <a:off x="2780296" y="1297802"/>
            <a:ext cx="18394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GOTEO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96CB4CE-D70F-43CB-AEB5-00C01B143C05}"/>
              </a:ext>
            </a:extLst>
          </p:cNvPr>
          <p:cNvSpPr/>
          <p:nvPr/>
        </p:nvSpPr>
        <p:spPr>
          <a:xfrm>
            <a:off x="2835668" y="1855567"/>
            <a:ext cx="4234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CE6633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PARA SOLUCIONES PARENTERALES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A67AB8-E544-4388-AC32-05A0536B6EB0}"/>
              </a:ext>
            </a:extLst>
          </p:cNvPr>
          <p:cNvSpPr/>
          <p:nvPr/>
        </p:nvSpPr>
        <p:spPr>
          <a:xfrm>
            <a:off x="254225" y="5162052"/>
            <a:ext cx="4365485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</a:t>
            </a: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Gotas por minuto  </a:t>
            </a: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    </a:t>
            </a:r>
            <a:r>
              <a:rPr kumimoji="0" lang="es-CO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1.000ml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          1x 12 h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8AED3E7-C005-4D8B-A7CF-50C9B165F7C2}"/>
              </a:ext>
            </a:extLst>
          </p:cNvPr>
          <p:cNvSpPr/>
          <p:nvPr/>
        </p:nvSpPr>
        <p:spPr>
          <a:xfrm>
            <a:off x="254225" y="4140832"/>
            <a:ext cx="8032829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Gotas por minuto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=    </a:t>
            </a:r>
            <a:r>
              <a:rPr kumimoji="0" lang="es-CO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Volumen total de infusión en ml______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                                      1 x Tiempo total de infusión  (en horas)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4448E99-8AA3-458E-8FE2-D186F291DE69}"/>
              </a:ext>
            </a:extLst>
          </p:cNvPr>
          <p:cNvSpPr/>
          <p:nvPr/>
        </p:nvSpPr>
        <p:spPr>
          <a:xfrm>
            <a:off x="267598" y="3047104"/>
            <a:ext cx="9040994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 ordenan una solución de 1.000 ml de lactato de Ringer y se debe administrar en 12 horas. ¿Cuántas </a:t>
            </a:r>
            <a:r>
              <a:rPr kumimoji="0" lang="es-C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microgotasgotas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se pasaran en un minuto ? 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3252788-C124-49CF-BDCE-64A5E4393A4B}"/>
              </a:ext>
            </a:extLst>
          </p:cNvPr>
          <p:cNvSpPr/>
          <p:nvPr/>
        </p:nvSpPr>
        <p:spPr>
          <a:xfrm>
            <a:off x="370703" y="1990756"/>
            <a:ext cx="2183101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</a:t>
            </a:r>
            <a:r>
              <a:rPr kumimoji="0" 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Formula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3      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pic>
        <p:nvPicPr>
          <p:cNvPr id="21" name="Picture 2" descr="Imagen relacionada">
            <a:extLst>
              <a:ext uri="{FF2B5EF4-FFF2-40B4-BE49-F238E27FC236}">
                <a16:creationId xmlns:a16="http://schemas.microsoft.com/office/drawing/2014/main" id="{427E5E3A-542F-4541-AF72-68AF54CFA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219837" y="1350386"/>
            <a:ext cx="386036" cy="60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207776B-B43C-49FC-A977-BA9D05779291}"/>
              </a:ext>
            </a:extLst>
          </p:cNvPr>
          <p:cNvSpPr/>
          <p:nvPr/>
        </p:nvSpPr>
        <p:spPr>
          <a:xfrm>
            <a:off x="301401" y="6244828"/>
            <a:ext cx="5413375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Gotas por minuto </a:t>
            </a: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 </a:t>
            </a: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  <a:r>
              <a:rPr kumimoji="0" lang="es-CO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1.000ml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        12 h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213CCDD-958D-4810-8011-23BE1B9520B0}"/>
              </a:ext>
            </a:extLst>
          </p:cNvPr>
          <p:cNvSpPr/>
          <p:nvPr/>
        </p:nvSpPr>
        <p:spPr>
          <a:xfrm>
            <a:off x="267598" y="7256035"/>
            <a:ext cx="7877921" cy="430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Gotas por minuto  </a:t>
            </a: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=</a:t>
            </a: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83.33    Aproximando      83 microgotas/min. 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D2FADE-B757-4F10-9534-6AAF543BB8A0}"/>
              </a:ext>
            </a:extLst>
          </p:cNvPr>
          <p:cNvSpPr/>
          <p:nvPr/>
        </p:nvSpPr>
        <p:spPr>
          <a:xfrm>
            <a:off x="327009" y="2538892"/>
            <a:ext cx="3531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Microgotas por minuto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3 Rectángulo">
            <a:extLst>
              <a:ext uri="{FF2B5EF4-FFF2-40B4-BE49-F238E27FC236}">
                <a16:creationId xmlns:a16="http://schemas.microsoft.com/office/drawing/2014/main" id="{2D21D9C7-382F-4B9F-B994-AE621F64D89D}"/>
              </a:ext>
            </a:extLst>
          </p:cNvPr>
          <p:cNvSpPr/>
          <p:nvPr/>
        </p:nvSpPr>
        <p:spPr>
          <a:xfrm>
            <a:off x="0" y="7840839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all" spc="0" normalizeH="0" baseline="0" noProof="0" dirty="0">
                <a:ln w="0"/>
                <a:solidFill>
                  <a:prstClr val="white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Distribución de líquidos </a:t>
            </a:r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C65BC178-44CE-4001-9514-2ED9386697E4}"/>
              </a:ext>
            </a:extLst>
          </p:cNvPr>
          <p:cNvSpPr/>
          <p:nvPr/>
        </p:nvSpPr>
        <p:spPr>
          <a:xfrm>
            <a:off x="7831556" y="3832961"/>
            <a:ext cx="532904" cy="490396"/>
          </a:xfrm>
          <a:prstGeom prst="downArrow">
            <a:avLst>
              <a:gd name="adj1" fmla="val 50000"/>
              <a:gd name="adj2" fmla="val 36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4B4C7121-B949-4DA3-BE20-31D9084E6900}"/>
              </a:ext>
            </a:extLst>
          </p:cNvPr>
          <p:cNvSpPr/>
          <p:nvPr/>
        </p:nvSpPr>
        <p:spPr>
          <a:xfrm>
            <a:off x="4102437" y="4931204"/>
            <a:ext cx="532904" cy="490396"/>
          </a:xfrm>
          <a:prstGeom prst="downArrow">
            <a:avLst>
              <a:gd name="adj1" fmla="val 50000"/>
              <a:gd name="adj2" fmla="val 36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B44ECC42-8D9F-41D4-B450-FC31A9AF6CE7}"/>
              </a:ext>
            </a:extLst>
          </p:cNvPr>
          <p:cNvSpPr/>
          <p:nvPr/>
        </p:nvSpPr>
        <p:spPr>
          <a:xfrm>
            <a:off x="4072969" y="5966614"/>
            <a:ext cx="532904" cy="490396"/>
          </a:xfrm>
          <a:prstGeom prst="downArrow">
            <a:avLst>
              <a:gd name="adj1" fmla="val 50000"/>
              <a:gd name="adj2" fmla="val 36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FAF069C4-32D4-4A60-9AFB-254DC507F864}"/>
              </a:ext>
            </a:extLst>
          </p:cNvPr>
          <p:cNvSpPr/>
          <p:nvPr/>
        </p:nvSpPr>
        <p:spPr>
          <a:xfrm>
            <a:off x="4977055" y="6799632"/>
            <a:ext cx="532904" cy="490396"/>
          </a:xfrm>
          <a:prstGeom prst="downArrow">
            <a:avLst>
              <a:gd name="adj1" fmla="val 50000"/>
              <a:gd name="adj2" fmla="val 36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B79123CE-68BD-4243-8B54-512021C6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617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85" y="-20459"/>
            <a:ext cx="10826750" cy="3617286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160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160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Popular del Cesar</a:t>
            </a:r>
          </a:p>
        </p:txBody>
      </p:sp>
      <p:pic>
        <p:nvPicPr>
          <p:cNvPr id="11" name="Picture 2" descr="Imagen relacionada">
            <a:extLst>
              <a:ext uri="{FF2B5EF4-FFF2-40B4-BE49-F238E27FC236}">
                <a16:creationId xmlns:a16="http://schemas.microsoft.com/office/drawing/2014/main" id="{A52340BF-4095-487C-8AAA-B2741E7E9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950757" y="1201669"/>
            <a:ext cx="578101" cy="6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96CB4CE-D70F-43CB-AEB5-00C01B143C05}"/>
              </a:ext>
            </a:extLst>
          </p:cNvPr>
          <p:cNvSpPr/>
          <p:nvPr/>
        </p:nvSpPr>
        <p:spPr>
          <a:xfrm>
            <a:off x="2241835" y="1775362"/>
            <a:ext cx="4234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PARA SOLUCIONES PARENTERALES</a:t>
            </a:r>
          </a:p>
        </p:txBody>
      </p:sp>
      <p:sp>
        <p:nvSpPr>
          <p:cNvPr id="12" name="3 Rectángulo">
            <a:extLst>
              <a:ext uri="{FF2B5EF4-FFF2-40B4-BE49-F238E27FC236}">
                <a16:creationId xmlns:a16="http://schemas.microsoft.com/office/drawing/2014/main" id="{01E1EAB8-6BF2-4ADA-9A8A-355BC110914E}"/>
              </a:ext>
            </a:extLst>
          </p:cNvPr>
          <p:cNvSpPr/>
          <p:nvPr/>
        </p:nvSpPr>
        <p:spPr>
          <a:xfrm>
            <a:off x="8223440" y="7793268"/>
            <a:ext cx="2683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all" spc="0" normalizeH="0" baseline="0" noProof="0" dirty="0">
                <a:ln w="0"/>
                <a:solidFill>
                  <a:prstClr val="white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Distribución de líquidos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EAA51FE-FF29-4C3B-804E-73E7993F6902}"/>
              </a:ext>
            </a:extLst>
          </p:cNvPr>
          <p:cNvSpPr/>
          <p:nvPr/>
        </p:nvSpPr>
        <p:spPr>
          <a:xfrm>
            <a:off x="183221" y="2257691"/>
            <a:ext cx="10460307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EJEMPLO: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Paciente con solución de Lactato de Ringer 1000 ml. En 24 horas, por indicación medica. ¿A cuantas gotas por minuto debe pasar.?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D0C701C-ED4F-45B9-8824-B01631B9CB66}"/>
              </a:ext>
            </a:extLst>
          </p:cNvPr>
          <p:cNvSpPr/>
          <p:nvPr/>
        </p:nvSpPr>
        <p:spPr>
          <a:xfrm>
            <a:off x="103884" y="3168027"/>
            <a:ext cx="226112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Fórmula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4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  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A8FF647-5A41-4827-B00C-00E1C5313762}"/>
              </a:ext>
            </a:extLst>
          </p:cNvPr>
          <p:cNvSpPr/>
          <p:nvPr/>
        </p:nvSpPr>
        <p:spPr>
          <a:xfrm>
            <a:off x="2508253" y="3197374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Gotas por minuto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08E293A-3DDF-4C36-95AA-D5684B8A73AC}"/>
              </a:ext>
            </a:extLst>
          </p:cNvPr>
          <p:cNvSpPr/>
          <p:nvPr/>
        </p:nvSpPr>
        <p:spPr>
          <a:xfrm>
            <a:off x="162629" y="3649959"/>
            <a:ext cx="8560726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Gotas por minuto 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=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 </a:t>
            </a:r>
            <a:r>
              <a:rPr kumimoji="0" lang="es-CO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Volumen total de infusión x factor goteo (20)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                                     Tiempo total de infusión en minuto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7829DDA-FA3D-4945-AB31-CAC42D9A252E}"/>
              </a:ext>
            </a:extLst>
          </p:cNvPr>
          <p:cNvSpPr/>
          <p:nvPr/>
        </p:nvSpPr>
        <p:spPr>
          <a:xfrm>
            <a:off x="221064" y="5307313"/>
            <a:ext cx="8487716" cy="8925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Gotas por minuto 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=    </a:t>
            </a:r>
            <a:r>
              <a:rPr kumimoji="0" lang="es-CO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</a:t>
            </a:r>
            <a:r>
              <a:rPr kumimoji="0" lang="es-CO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1000  x 20 gotas/min.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                                               1.440 min.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EAEE3B5-052C-42D1-8190-CBA71768637E}"/>
              </a:ext>
            </a:extLst>
          </p:cNvPr>
          <p:cNvSpPr/>
          <p:nvPr/>
        </p:nvSpPr>
        <p:spPr>
          <a:xfrm>
            <a:off x="162629" y="6269204"/>
            <a:ext cx="8560726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Gotas por minuto 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=    </a:t>
            </a:r>
            <a:r>
              <a:rPr kumimoji="0" lang="es-CO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</a:t>
            </a:r>
            <a:r>
              <a:rPr kumimoji="0" lang="es-CO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20.000 gotas/min.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                                               1.440 min.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EFA6002-2781-4CBD-A147-5FD3EB0A0205}"/>
              </a:ext>
            </a:extLst>
          </p:cNvPr>
          <p:cNvSpPr/>
          <p:nvPr/>
        </p:nvSpPr>
        <p:spPr>
          <a:xfrm>
            <a:off x="148054" y="7194584"/>
            <a:ext cx="856072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Gotas por minuto 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=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13.888  Aproximamos  a  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01236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14 gotas/min.                                   </a:t>
            </a: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63B5B353-6E51-47C0-BBDF-27293CB75147}"/>
              </a:ext>
            </a:extLst>
          </p:cNvPr>
          <p:cNvSpPr/>
          <p:nvPr/>
        </p:nvSpPr>
        <p:spPr>
          <a:xfrm>
            <a:off x="7892761" y="4424655"/>
            <a:ext cx="661358" cy="831926"/>
          </a:xfrm>
          <a:prstGeom prst="downArrow">
            <a:avLst>
              <a:gd name="adj1" fmla="val 50000"/>
              <a:gd name="adj2" fmla="val 5153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CB499D03-57E1-4CFD-81A8-74B26CB27E50}"/>
              </a:ext>
            </a:extLst>
          </p:cNvPr>
          <p:cNvSpPr/>
          <p:nvPr/>
        </p:nvSpPr>
        <p:spPr>
          <a:xfrm>
            <a:off x="7929372" y="5941037"/>
            <a:ext cx="564072" cy="45529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A8CA1C00-B983-414F-BAFC-80BB359597A8}"/>
              </a:ext>
            </a:extLst>
          </p:cNvPr>
          <p:cNvSpPr/>
          <p:nvPr/>
        </p:nvSpPr>
        <p:spPr>
          <a:xfrm>
            <a:off x="7929372" y="6910222"/>
            <a:ext cx="564072" cy="45529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6" name="Imagen 25" descr="Resultado de imagen para INGRESO PACIENTE">
            <a:extLst>
              <a:ext uri="{FF2B5EF4-FFF2-40B4-BE49-F238E27FC236}">
                <a16:creationId xmlns:a16="http://schemas.microsoft.com/office/drawing/2014/main" id="{51789536-8368-44F0-AA84-CF4260039A4A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8780" y="3154874"/>
            <a:ext cx="1860191" cy="430487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ítulo 6">
            <a:extLst>
              <a:ext uri="{FF2B5EF4-FFF2-40B4-BE49-F238E27FC236}">
                <a16:creationId xmlns:a16="http://schemas.microsoft.com/office/drawing/2014/main" id="{84050376-8519-47C9-901C-BE17F37A5AA2}"/>
              </a:ext>
            </a:extLst>
          </p:cNvPr>
          <p:cNvSpPr txBox="1">
            <a:spLocks/>
          </p:cNvSpPr>
          <p:nvPr/>
        </p:nvSpPr>
        <p:spPr>
          <a:xfrm>
            <a:off x="2344501" y="954599"/>
            <a:ext cx="4094821" cy="1044906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450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7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4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47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4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47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4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4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4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  <a:endParaRPr kumimoji="0" lang="es-CO" sz="67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BB3E56A-D5C0-4DEA-AA53-71A0945A84D1}"/>
              </a:ext>
            </a:extLst>
          </p:cNvPr>
          <p:cNvSpPr/>
          <p:nvPr/>
        </p:nvSpPr>
        <p:spPr>
          <a:xfrm>
            <a:off x="162629" y="4636537"/>
            <a:ext cx="2994212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24 horas equivalen a 1.440 minutos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(24 X 60 =1.440)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4272906-27B1-41F7-84A1-ED5E4EC3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1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496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4"/>
          <a:stretch/>
        </p:blipFill>
        <p:spPr>
          <a:xfrm>
            <a:off x="61201" y="-49674"/>
            <a:ext cx="10826750" cy="2284908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20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210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42A42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8449056" y="2743325"/>
            <a:ext cx="2149705" cy="42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28D611BC-9DB9-48AC-A69C-242F6387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53" y="2269408"/>
            <a:ext cx="2787445" cy="537375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prstClr val="black"/>
                </a:solidFill>
                <a:ea typeface="Times New Roman"/>
                <a:cs typeface="+mn-cs"/>
              </a:rPr>
              <a:t>EJEMPLO</a:t>
            </a:r>
            <a:r>
              <a:rPr lang="es-ES_tradnl" dirty="0">
                <a:solidFill>
                  <a:prstClr val="black"/>
                </a:solidFill>
                <a:ea typeface="Times New Roman"/>
                <a:cs typeface="+mn-cs"/>
              </a:rPr>
              <a:t>:</a:t>
            </a:r>
            <a:endParaRPr lang="es-MX" dirty="0"/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BDC16846-7A47-4C11-821E-A279BFEC5CA6}"/>
              </a:ext>
            </a:extLst>
          </p:cNvPr>
          <p:cNvSpPr/>
          <p:nvPr/>
        </p:nvSpPr>
        <p:spPr>
          <a:xfrm>
            <a:off x="8307804" y="78122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F22466-261C-4F99-8A07-7242A04376BC}"/>
              </a:ext>
            </a:extLst>
          </p:cNvPr>
          <p:cNvSpPr/>
          <p:nvPr/>
        </p:nvSpPr>
        <p:spPr>
          <a:xfrm>
            <a:off x="313893" y="2971849"/>
            <a:ext cx="8135163" cy="95410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S_tradnl" sz="2800" b="1" i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1500cc  para administrar  en equipo de 10 </a:t>
            </a:r>
            <a:r>
              <a:rPr lang="es-ES_tradnl" sz="2800" b="1" i="1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cc</a:t>
            </a:r>
            <a:r>
              <a:rPr lang="es-ES_tradnl" sz="2800" b="1" i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y de 20 </a:t>
            </a:r>
            <a:r>
              <a:rPr lang="es-ES_tradnl" sz="2800" b="1" i="1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cc</a:t>
            </a:r>
            <a:r>
              <a:rPr lang="es-ES_tradnl" sz="2800" b="1" i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en  24 horas ¿cuanto es el goteo x minuto.?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7779B05-ED73-4C18-B801-80539CA19FFC}"/>
              </a:ext>
            </a:extLst>
          </p:cNvPr>
          <p:cNvSpPr/>
          <p:nvPr/>
        </p:nvSpPr>
        <p:spPr>
          <a:xfrm>
            <a:off x="313893" y="4630398"/>
            <a:ext cx="7790993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S_tradnl" sz="2400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1500cc x 10g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   =   </a:t>
            </a:r>
            <a:r>
              <a:rPr lang="es-ES_tradnl" sz="2400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10.41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Gotas     Se aproxima a </a:t>
            </a:r>
            <a:r>
              <a:rPr lang="es-ES_tradnl" sz="2400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10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gotas x minuto</a:t>
            </a:r>
          </a:p>
          <a:p>
            <a:pPr lvl="0"/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1440 minutos</a:t>
            </a:r>
            <a:endParaRPr lang="es-CO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80F6F7E-027B-4660-967E-77D20045CACF}"/>
              </a:ext>
            </a:extLst>
          </p:cNvPr>
          <p:cNvSpPr/>
          <p:nvPr/>
        </p:nvSpPr>
        <p:spPr>
          <a:xfrm>
            <a:off x="313893" y="6110077"/>
            <a:ext cx="7790993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S_tradnl" sz="2400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1500cc x 20g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  =   </a:t>
            </a:r>
            <a:r>
              <a:rPr lang="es-ES_tradnl" sz="2400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20.83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Gotas    Se aproxima a </a:t>
            </a:r>
            <a:r>
              <a:rPr lang="es-ES_tradnl" sz="2400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21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es-ES_tradnl" sz="240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gotasx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minuto</a:t>
            </a:r>
          </a:p>
          <a:p>
            <a:pPr lvl="0"/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1440 minutos</a:t>
            </a:r>
            <a:endParaRPr lang="es-CO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203557BD-ACD5-4299-B530-6031E54B70E1}"/>
              </a:ext>
            </a:extLst>
          </p:cNvPr>
          <p:cNvSpPr/>
          <p:nvPr/>
        </p:nvSpPr>
        <p:spPr>
          <a:xfrm>
            <a:off x="4642294" y="4109070"/>
            <a:ext cx="588074" cy="4445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Título 6">
            <a:extLst>
              <a:ext uri="{FF2B5EF4-FFF2-40B4-BE49-F238E27FC236}">
                <a16:creationId xmlns:a16="http://schemas.microsoft.com/office/drawing/2014/main" id="{10A40CA7-DA44-425A-A32B-A0DC86F53EFE}"/>
              </a:ext>
            </a:extLst>
          </p:cNvPr>
          <p:cNvSpPr txBox="1">
            <a:spLocks/>
          </p:cNvSpPr>
          <p:nvPr/>
        </p:nvSpPr>
        <p:spPr>
          <a:xfrm>
            <a:off x="2106111" y="646094"/>
            <a:ext cx="5072365" cy="1424074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375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pic>
        <p:nvPicPr>
          <p:cNvPr id="17" name="Picture 2" descr="Imagen relacionada">
            <a:extLst>
              <a:ext uri="{FF2B5EF4-FFF2-40B4-BE49-F238E27FC236}">
                <a16:creationId xmlns:a16="http://schemas.microsoft.com/office/drawing/2014/main" id="{463AC210-4160-4B55-9299-00C42AD18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42A42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209389" y="1292284"/>
            <a:ext cx="432905" cy="4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9CA4279B-200A-4984-9189-ACBCE8D3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23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85" y="-20459"/>
            <a:ext cx="10826750" cy="3617286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160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160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Popular del Cesar</a:t>
            </a:r>
          </a:p>
        </p:txBody>
      </p:sp>
      <p:pic>
        <p:nvPicPr>
          <p:cNvPr id="11" name="Picture 2" descr="Imagen relacionada">
            <a:extLst>
              <a:ext uri="{FF2B5EF4-FFF2-40B4-BE49-F238E27FC236}">
                <a16:creationId xmlns:a16="http://schemas.microsoft.com/office/drawing/2014/main" id="{A52340BF-4095-487C-8AAA-B2741E7E9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950757" y="1201669"/>
            <a:ext cx="578101" cy="6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96CB4CE-D70F-43CB-AEB5-00C01B143C05}"/>
              </a:ext>
            </a:extLst>
          </p:cNvPr>
          <p:cNvSpPr/>
          <p:nvPr/>
        </p:nvSpPr>
        <p:spPr>
          <a:xfrm>
            <a:off x="2241835" y="1775362"/>
            <a:ext cx="4234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PARA SOLUCIONES PARENTERALES</a:t>
            </a:r>
          </a:p>
        </p:txBody>
      </p:sp>
      <p:sp>
        <p:nvSpPr>
          <p:cNvPr id="12" name="3 Rectángulo">
            <a:extLst>
              <a:ext uri="{FF2B5EF4-FFF2-40B4-BE49-F238E27FC236}">
                <a16:creationId xmlns:a16="http://schemas.microsoft.com/office/drawing/2014/main" id="{01E1EAB8-6BF2-4ADA-9A8A-355BC110914E}"/>
              </a:ext>
            </a:extLst>
          </p:cNvPr>
          <p:cNvSpPr/>
          <p:nvPr/>
        </p:nvSpPr>
        <p:spPr>
          <a:xfrm>
            <a:off x="8223440" y="7793268"/>
            <a:ext cx="2683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all" spc="0" normalizeH="0" baseline="0" noProof="0" dirty="0">
                <a:ln w="0"/>
                <a:solidFill>
                  <a:prstClr val="white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Distribución de líquidos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EAA51FE-FF29-4C3B-804E-73E7993F6902}"/>
              </a:ext>
            </a:extLst>
          </p:cNvPr>
          <p:cNvSpPr/>
          <p:nvPr/>
        </p:nvSpPr>
        <p:spPr>
          <a:xfrm>
            <a:off x="183221" y="2257691"/>
            <a:ext cx="10460307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EJEMPLO: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Paciente con solución de Lactato de Ringer 2000 ml. En 24 horas, por indicación medica. ¿A cuantas gotas por minuto debe pasar.?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D0C701C-ED4F-45B9-8824-B01631B9CB66}"/>
              </a:ext>
            </a:extLst>
          </p:cNvPr>
          <p:cNvSpPr/>
          <p:nvPr/>
        </p:nvSpPr>
        <p:spPr>
          <a:xfrm>
            <a:off x="103884" y="3168027"/>
            <a:ext cx="226112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Fórmula 4     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A8FF647-5A41-4827-B00C-00E1C5313762}"/>
              </a:ext>
            </a:extLst>
          </p:cNvPr>
          <p:cNvSpPr/>
          <p:nvPr/>
        </p:nvSpPr>
        <p:spPr>
          <a:xfrm>
            <a:off x="2508253" y="3197374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Gotas por minuto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08E293A-3DDF-4C36-95AA-D5684B8A73AC}"/>
              </a:ext>
            </a:extLst>
          </p:cNvPr>
          <p:cNvSpPr/>
          <p:nvPr/>
        </p:nvSpPr>
        <p:spPr>
          <a:xfrm>
            <a:off x="162629" y="3649959"/>
            <a:ext cx="8560726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Gotas por minuto 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=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 </a:t>
            </a:r>
            <a:r>
              <a:rPr kumimoji="0" lang="es-CO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Volumen total de infusión x factor goteo (20)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                                     Tiempo total de infusión en minuto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7829DDA-FA3D-4945-AB31-CAC42D9A252E}"/>
              </a:ext>
            </a:extLst>
          </p:cNvPr>
          <p:cNvSpPr/>
          <p:nvPr/>
        </p:nvSpPr>
        <p:spPr>
          <a:xfrm>
            <a:off x="221064" y="5307313"/>
            <a:ext cx="8487716" cy="8925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Gotas por minuto 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=    </a:t>
            </a:r>
            <a:r>
              <a:rPr kumimoji="0" lang="es-CO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</a:t>
            </a:r>
            <a:r>
              <a:rPr lang="es-CO" sz="2000" b="1" u="sng" dirty="0">
                <a:solidFill>
                  <a:prstClr val="black"/>
                </a:solidFill>
                <a:latin typeface="Helvetica Neue"/>
              </a:rPr>
              <a:t>2</a:t>
            </a:r>
            <a:r>
              <a:rPr kumimoji="0" lang="es-CO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000  x 20 gotas/min.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                                               1.440 min.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EAEE3B5-052C-42D1-8190-CBA71768637E}"/>
              </a:ext>
            </a:extLst>
          </p:cNvPr>
          <p:cNvSpPr/>
          <p:nvPr/>
        </p:nvSpPr>
        <p:spPr>
          <a:xfrm>
            <a:off x="162629" y="6269204"/>
            <a:ext cx="8560726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Gotas por minuto 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=    </a:t>
            </a:r>
            <a:r>
              <a:rPr kumimoji="0" lang="es-CO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</a:t>
            </a:r>
            <a:r>
              <a:rPr lang="es-CO" sz="2000" b="1" u="sng" dirty="0">
                <a:solidFill>
                  <a:prstClr val="black"/>
                </a:solidFill>
                <a:latin typeface="Helvetica Neue"/>
              </a:rPr>
              <a:t>4</a:t>
            </a:r>
            <a:r>
              <a:rPr kumimoji="0" lang="es-CO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0.000 gotas/min.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                                               1.440 min.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EFA6002-2781-4CBD-A147-5FD3EB0A0205}"/>
              </a:ext>
            </a:extLst>
          </p:cNvPr>
          <p:cNvSpPr/>
          <p:nvPr/>
        </p:nvSpPr>
        <p:spPr>
          <a:xfrm>
            <a:off x="148054" y="7194584"/>
            <a:ext cx="856072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Gotas por minuto 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=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  </a:t>
            </a:r>
            <a:r>
              <a:rPr lang="es-CO" sz="2000" b="1" dirty="0">
                <a:solidFill>
                  <a:prstClr val="black"/>
                </a:solidFill>
                <a:latin typeface="Helvetica Neue"/>
              </a:rPr>
              <a:t>27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.777  Aproximamos  a   </a:t>
            </a:r>
            <a:r>
              <a:rPr lang="es-CO" sz="2000" b="1" dirty="0">
                <a:solidFill>
                  <a:srgbClr val="001236"/>
                </a:solidFill>
                <a:latin typeface="Helvetica Neue"/>
              </a:rPr>
              <a:t>28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01236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gotas/min.                                   </a:t>
            </a: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63B5B353-6E51-47C0-BBDF-27293CB75147}"/>
              </a:ext>
            </a:extLst>
          </p:cNvPr>
          <p:cNvSpPr/>
          <p:nvPr/>
        </p:nvSpPr>
        <p:spPr>
          <a:xfrm>
            <a:off x="7892761" y="4424655"/>
            <a:ext cx="661358" cy="831926"/>
          </a:xfrm>
          <a:prstGeom prst="downArrow">
            <a:avLst>
              <a:gd name="adj1" fmla="val 50000"/>
              <a:gd name="adj2" fmla="val 5153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CB499D03-57E1-4CFD-81A8-74B26CB27E50}"/>
              </a:ext>
            </a:extLst>
          </p:cNvPr>
          <p:cNvSpPr/>
          <p:nvPr/>
        </p:nvSpPr>
        <p:spPr>
          <a:xfrm>
            <a:off x="7929372" y="5941037"/>
            <a:ext cx="564072" cy="45529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A8CA1C00-B983-414F-BAFC-80BB359597A8}"/>
              </a:ext>
            </a:extLst>
          </p:cNvPr>
          <p:cNvSpPr/>
          <p:nvPr/>
        </p:nvSpPr>
        <p:spPr>
          <a:xfrm>
            <a:off x="7929372" y="6910222"/>
            <a:ext cx="564072" cy="45529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6" name="Imagen 25" descr="Resultado de imagen para INGRESO PACIENTE">
            <a:extLst>
              <a:ext uri="{FF2B5EF4-FFF2-40B4-BE49-F238E27FC236}">
                <a16:creationId xmlns:a16="http://schemas.microsoft.com/office/drawing/2014/main" id="{51789536-8368-44F0-AA84-CF4260039A4A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8780" y="3154874"/>
            <a:ext cx="1860191" cy="430487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ítulo 6">
            <a:extLst>
              <a:ext uri="{FF2B5EF4-FFF2-40B4-BE49-F238E27FC236}">
                <a16:creationId xmlns:a16="http://schemas.microsoft.com/office/drawing/2014/main" id="{84050376-8519-47C9-901C-BE17F37A5AA2}"/>
              </a:ext>
            </a:extLst>
          </p:cNvPr>
          <p:cNvSpPr txBox="1">
            <a:spLocks/>
          </p:cNvSpPr>
          <p:nvPr/>
        </p:nvSpPr>
        <p:spPr>
          <a:xfrm>
            <a:off x="2344501" y="954599"/>
            <a:ext cx="4094821" cy="1044906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450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7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4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47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4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47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4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4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4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  <a:endParaRPr kumimoji="0" lang="es-CO" sz="67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BB3E56A-D5C0-4DEA-AA53-71A0945A84D1}"/>
              </a:ext>
            </a:extLst>
          </p:cNvPr>
          <p:cNvSpPr/>
          <p:nvPr/>
        </p:nvSpPr>
        <p:spPr>
          <a:xfrm>
            <a:off x="162629" y="4636537"/>
            <a:ext cx="2994212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24 horas equivalen a 1.440 minutos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(24 X 60 =1.440)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4272906-27B1-41F7-84A1-ED5E4EC3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1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69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1" y="-1803"/>
            <a:ext cx="10826750" cy="3617286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-27748" y="7894524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208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251014" y="1423058"/>
            <a:ext cx="613999" cy="6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96CB4CE-D70F-43CB-AEB5-00C01B143C05}"/>
              </a:ext>
            </a:extLst>
          </p:cNvPr>
          <p:cNvSpPr/>
          <p:nvPr/>
        </p:nvSpPr>
        <p:spPr>
          <a:xfrm>
            <a:off x="1628777" y="1998771"/>
            <a:ext cx="4351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prstClr val="black"/>
                </a:solidFill>
                <a:ea typeface="+mj-ea"/>
                <a:cs typeface="+mj-cs"/>
              </a:rPr>
              <a:t> PARA SOLUCIONES PARENTERALES</a:t>
            </a:r>
            <a:endParaRPr lang="es-CO" sz="20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EAA51FE-FF29-4C3B-804E-73E7993F6902}"/>
              </a:ext>
            </a:extLst>
          </p:cNvPr>
          <p:cNvSpPr/>
          <p:nvPr/>
        </p:nvSpPr>
        <p:spPr>
          <a:xfrm>
            <a:off x="101601" y="2436978"/>
            <a:ext cx="104603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CO" sz="2400" b="1" dirty="0"/>
              <a:t>EJEMPLO </a:t>
            </a:r>
            <a:r>
              <a:rPr lang="es-CO" sz="2200" dirty="0">
                <a:solidFill>
                  <a:prstClr val="black"/>
                </a:solidFill>
              </a:rPr>
              <a:t>Se tiene una solución que contiene un volumen total de 325 ml y se debe administrar en 8 horas.  ¿Cual  es la velocidad de infusión en microgotas por minuto?.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D0C701C-ED4F-45B9-8824-B01631B9CB66}"/>
              </a:ext>
            </a:extLst>
          </p:cNvPr>
          <p:cNvSpPr/>
          <p:nvPr/>
        </p:nvSpPr>
        <p:spPr>
          <a:xfrm>
            <a:off x="35927" y="3662575"/>
            <a:ext cx="229659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  FORMULA 4     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A8FF647-5A41-4827-B00C-00E1C5313762}"/>
              </a:ext>
            </a:extLst>
          </p:cNvPr>
          <p:cNvSpPr/>
          <p:nvPr/>
        </p:nvSpPr>
        <p:spPr>
          <a:xfrm>
            <a:off x="148055" y="3244962"/>
            <a:ext cx="2961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  <a:latin typeface="Helvetica Neue"/>
              </a:rPr>
              <a:t>Microgotas por minuto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08E293A-3DDF-4C36-95AA-D5684B8A73AC}"/>
              </a:ext>
            </a:extLst>
          </p:cNvPr>
          <p:cNvSpPr/>
          <p:nvPr/>
        </p:nvSpPr>
        <p:spPr>
          <a:xfrm>
            <a:off x="148055" y="4022858"/>
            <a:ext cx="8633677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  <a:latin typeface="Helvetica Neue"/>
              </a:rPr>
              <a:t> </a:t>
            </a:r>
            <a:r>
              <a:rPr lang="es-CO" sz="2000" dirty="0">
                <a:latin typeface="Helvetica Neue"/>
              </a:rPr>
              <a:t>Microgotas por minuto 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=</a:t>
            </a:r>
            <a:r>
              <a:rPr lang="es-CO" sz="2000" dirty="0">
                <a:latin typeface="Helvetica Neue"/>
              </a:rPr>
              <a:t>    </a:t>
            </a:r>
            <a:r>
              <a:rPr lang="es-CO" sz="2000" u="sng" dirty="0">
                <a:latin typeface="Helvetica Neue"/>
              </a:rPr>
              <a:t>Volumen total de infusión x factor goteo (60)</a:t>
            </a:r>
            <a:endParaRPr lang="es-CO" sz="2000" dirty="0">
              <a:latin typeface="Helvetica Neue"/>
            </a:endParaRPr>
          </a:p>
          <a:p>
            <a:r>
              <a:rPr lang="es-CO" sz="2000" dirty="0">
                <a:latin typeface="Helvetica Neue"/>
              </a:rPr>
              <a:t>                                                  Tiempo total de infusión en minuto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7829DDA-FA3D-4945-AB31-CAC42D9A252E}"/>
              </a:ext>
            </a:extLst>
          </p:cNvPr>
          <p:cNvSpPr/>
          <p:nvPr/>
        </p:nvSpPr>
        <p:spPr>
          <a:xfrm>
            <a:off x="182625" y="4877462"/>
            <a:ext cx="865727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latin typeface="Helvetica Neue"/>
              </a:rPr>
              <a:t>  </a:t>
            </a:r>
            <a:r>
              <a:rPr lang="es-CO" b="1" dirty="0">
                <a:latin typeface="Helvetica Neue"/>
              </a:rPr>
              <a:t>Microg</a:t>
            </a:r>
            <a:r>
              <a:rPr lang="es-CO" sz="2000" b="1" dirty="0">
                <a:latin typeface="Helvetica Neue"/>
              </a:rPr>
              <a:t>otas por minuto 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= </a:t>
            </a:r>
            <a:r>
              <a:rPr lang="es-CO" sz="2000" b="1" dirty="0">
                <a:latin typeface="Helvetica Neue"/>
              </a:rPr>
              <a:t>   </a:t>
            </a:r>
            <a:r>
              <a:rPr lang="es-CO" sz="2000" b="1" u="sng" dirty="0">
                <a:latin typeface="Helvetica Neue"/>
              </a:rPr>
              <a:t>   325 ml  x 60 Microgota /min.</a:t>
            </a:r>
            <a:endParaRPr lang="es-CO" sz="2000" b="1" dirty="0">
              <a:latin typeface="Helvetica Neue"/>
            </a:endParaRPr>
          </a:p>
          <a:p>
            <a:r>
              <a:rPr lang="es-CO" sz="2000" b="1" dirty="0">
                <a:latin typeface="Helvetica Neue"/>
              </a:rPr>
              <a:t>                                                          8 x 60 min.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EAEE3B5-052C-42D1-8190-CBA71768637E}"/>
              </a:ext>
            </a:extLst>
          </p:cNvPr>
          <p:cNvSpPr/>
          <p:nvPr/>
        </p:nvSpPr>
        <p:spPr>
          <a:xfrm>
            <a:off x="182625" y="6312284"/>
            <a:ext cx="826643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latin typeface="Helvetica Neue"/>
              </a:rPr>
              <a:t>  </a:t>
            </a:r>
            <a:r>
              <a:rPr lang="es-CO" sz="2000" b="1" dirty="0">
                <a:latin typeface="Helvetica Neue"/>
              </a:rPr>
              <a:t>Microgotas por minuto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 =    </a:t>
            </a:r>
            <a:r>
              <a:rPr lang="es-CO" sz="2000" b="1" u="sng" dirty="0">
                <a:solidFill>
                  <a:srgbClr val="FF0000"/>
                </a:solidFill>
                <a:latin typeface="Helvetica Neue"/>
              </a:rPr>
              <a:t>   </a:t>
            </a:r>
            <a:r>
              <a:rPr lang="es-CO" sz="2000" b="1" u="sng" dirty="0">
                <a:latin typeface="Helvetica Neue"/>
              </a:rPr>
              <a:t>19500 Microgotas/min.</a:t>
            </a:r>
            <a:endParaRPr lang="es-CO" sz="2000" b="1" dirty="0">
              <a:latin typeface="Helvetica Neue"/>
            </a:endParaRPr>
          </a:p>
          <a:p>
            <a:r>
              <a:rPr lang="es-CO" sz="2000" b="1" dirty="0">
                <a:latin typeface="Helvetica Neue"/>
              </a:rPr>
              <a:t>                                                           480 min.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EFA6002-2781-4CBD-A147-5FD3EB0A0205}"/>
              </a:ext>
            </a:extLst>
          </p:cNvPr>
          <p:cNvSpPr/>
          <p:nvPr/>
        </p:nvSpPr>
        <p:spPr>
          <a:xfrm>
            <a:off x="182625" y="7262261"/>
            <a:ext cx="938470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Helvetica Neue"/>
              </a:rPr>
              <a:t>  </a:t>
            </a:r>
            <a:r>
              <a:rPr lang="es-CO" sz="2000" b="1" dirty="0">
                <a:latin typeface="Helvetica Neue"/>
              </a:rPr>
              <a:t>Microgotas por minuto 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=</a:t>
            </a:r>
            <a:r>
              <a:rPr lang="es-CO" sz="2000" b="1" dirty="0">
                <a:latin typeface="Helvetica Neue"/>
              </a:rPr>
              <a:t>   40,6  Aproximamos  a  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42 Microgotas/min</a:t>
            </a:r>
            <a:r>
              <a:rPr lang="es-CO" sz="2000" b="1" dirty="0">
                <a:solidFill>
                  <a:srgbClr val="001236"/>
                </a:solidFill>
                <a:latin typeface="Helvetica Neue"/>
              </a:rPr>
              <a:t>.                                   </a:t>
            </a: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63B5B353-6E51-47C0-BBDF-27293CB75147}"/>
              </a:ext>
            </a:extLst>
          </p:cNvPr>
          <p:cNvSpPr/>
          <p:nvPr/>
        </p:nvSpPr>
        <p:spPr>
          <a:xfrm>
            <a:off x="7902819" y="4539624"/>
            <a:ext cx="589632" cy="4102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CB499D03-57E1-4CFD-81A8-74B26CB27E50}"/>
              </a:ext>
            </a:extLst>
          </p:cNvPr>
          <p:cNvSpPr/>
          <p:nvPr/>
        </p:nvSpPr>
        <p:spPr>
          <a:xfrm>
            <a:off x="6121633" y="5589358"/>
            <a:ext cx="587786" cy="7372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A8CA1C00-B983-414F-BAFC-80BB359597A8}"/>
              </a:ext>
            </a:extLst>
          </p:cNvPr>
          <p:cNvSpPr/>
          <p:nvPr/>
        </p:nvSpPr>
        <p:spPr>
          <a:xfrm>
            <a:off x="7917394" y="6765649"/>
            <a:ext cx="575057" cy="6067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6" name="Imagen 25" descr="Resultado de imagen para INGRESO PACIENTE">
            <a:extLst>
              <a:ext uri="{FF2B5EF4-FFF2-40B4-BE49-F238E27FC236}">
                <a16:creationId xmlns:a16="http://schemas.microsoft.com/office/drawing/2014/main" id="{51789536-8368-44F0-AA84-CF4260039A4A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29378" y="3213167"/>
            <a:ext cx="1705266" cy="447078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ítulo 6">
            <a:extLst>
              <a:ext uri="{FF2B5EF4-FFF2-40B4-BE49-F238E27FC236}">
                <a16:creationId xmlns:a16="http://schemas.microsoft.com/office/drawing/2014/main" id="{AA193700-78F0-40C6-811D-B27A9372BA79}"/>
              </a:ext>
            </a:extLst>
          </p:cNvPr>
          <p:cNvSpPr txBox="1">
            <a:spLocks/>
          </p:cNvSpPr>
          <p:nvPr/>
        </p:nvSpPr>
        <p:spPr>
          <a:xfrm>
            <a:off x="1701802" y="1072374"/>
            <a:ext cx="4351393" cy="1068501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450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700" b="1" dirty="0">
                <a:latin typeface="Arial Black" panose="020B0A04020102020204" pitchFamily="34" charset="0"/>
              </a:rPr>
              <a:t>F</a:t>
            </a:r>
            <a:r>
              <a:rPr lang="es-CO" sz="4700" b="1" cap="none" dirty="0">
                <a:latin typeface="Arial Black" panose="020B0A04020102020204" pitchFamily="34" charset="0"/>
              </a:rPr>
              <a:t>ormulas</a:t>
            </a:r>
            <a:r>
              <a:rPr lang="es-CO" sz="4700" b="1" dirty="0">
                <a:latin typeface="Arial Black" panose="020B0A04020102020204" pitchFamily="34" charset="0"/>
              </a:rPr>
              <a:t> d</a:t>
            </a:r>
            <a:r>
              <a:rPr lang="es-CO" sz="4700" b="1" cap="none" dirty="0">
                <a:latin typeface="Arial Black" panose="020B0A04020102020204" pitchFamily="34" charset="0"/>
              </a:rPr>
              <a:t>e</a:t>
            </a:r>
            <a:r>
              <a:rPr lang="es-CO" sz="4700" b="1" dirty="0">
                <a:latin typeface="Arial Black" panose="020B0A04020102020204" pitchFamily="34" charset="0"/>
              </a:rPr>
              <a:t> </a:t>
            </a:r>
            <a:r>
              <a:rPr lang="es-CO" sz="4700" b="1" cap="none" dirty="0">
                <a:latin typeface="Arial Black" panose="020B0A04020102020204" pitchFamily="34" charset="0"/>
              </a:rPr>
              <a:t>Calculo</a:t>
            </a:r>
            <a:br>
              <a:rPr lang="es-CO" sz="4700" b="1" cap="none" dirty="0">
                <a:latin typeface="Arial Black" panose="020B0A04020102020204" pitchFamily="34" charset="0"/>
              </a:rPr>
            </a:br>
            <a:r>
              <a:rPr lang="es-CO" sz="4700" b="1" cap="none" dirty="0">
                <a:solidFill>
                  <a:prstClr val="black"/>
                </a:solidFill>
                <a:latin typeface="Arial Black" panose="020B0A04020102020204" pitchFamily="34" charset="0"/>
              </a:rPr>
              <a:t>   de</a:t>
            </a:r>
          </a:p>
          <a:p>
            <a:pPr algn="l"/>
            <a:r>
              <a:rPr lang="es-CO" sz="3700" cap="none" dirty="0">
                <a:latin typeface="Arial Black" panose="020B0A04020102020204" pitchFamily="34" charset="0"/>
              </a:rPr>
              <a:t>             </a:t>
            </a:r>
            <a:r>
              <a:rPr lang="es-CO" sz="8400" b="1" cap="none" dirty="0">
                <a:latin typeface="Arial Black" panose="020B0A04020102020204" pitchFamily="34" charset="0"/>
              </a:rPr>
              <a:t>GOTE</a:t>
            </a:r>
            <a:endParaRPr lang="es-CO" sz="67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56CF79D-D722-4308-B541-D9E5394A8B26}"/>
              </a:ext>
            </a:extLst>
          </p:cNvPr>
          <p:cNvSpPr/>
          <p:nvPr/>
        </p:nvSpPr>
        <p:spPr>
          <a:xfrm>
            <a:off x="264699" y="5732721"/>
            <a:ext cx="2067827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FF0000"/>
                </a:solidFill>
                <a:latin typeface="Helvetica Neue"/>
              </a:rPr>
              <a:t>8 horas equivalen a 480</a:t>
            </a:r>
          </a:p>
          <a:p>
            <a:r>
              <a:rPr lang="es-CO" sz="1200" b="1" dirty="0">
                <a:solidFill>
                  <a:srgbClr val="FF0000"/>
                </a:solidFill>
                <a:latin typeface="Helvetica Neue"/>
              </a:rPr>
              <a:t>Minutos (8 x 60 = 480) </a:t>
            </a: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22" name="3 Rectángulo">
            <a:extLst>
              <a:ext uri="{FF2B5EF4-FFF2-40B4-BE49-F238E27FC236}">
                <a16:creationId xmlns:a16="http://schemas.microsoft.com/office/drawing/2014/main" id="{B098116B-6A22-4AB0-9016-0C0BA095110B}"/>
              </a:ext>
            </a:extLst>
          </p:cNvPr>
          <p:cNvSpPr/>
          <p:nvPr/>
        </p:nvSpPr>
        <p:spPr>
          <a:xfrm>
            <a:off x="8228055" y="7841501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E391B73-C7E0-4A4D-B9CF-3EBAE6CE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44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1" y="-1803"/>
            <a:ext cx="10826750" cy="3617286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-27748" y="7894524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208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251014" y="1423058"/>
            <a:ext cx="613999" cy="6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96CB4CE-D70F-43CB-AEB5-00C01B143C05}"/>
              </a:ext>
            </a:extLst>
          </p:cNvPr>
          <p:cNvSpPr/>
          <p:nvPr/>
        </p:nvSpPr>
        <p:spPr>
          <a:xfrm>
            <a:off x="1628777" y="1998771"/>
            <a:ext cx="4351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prstClr val="black"/>
                </a:solidFill>
                <a:ea typeface="+mj-ea"/>
                <a:cs typeface="+mj-cs"/>
              </a:rPr>
              <a:t> PARA SOLUCIONES PARENTERALES</a:t>
            </a:r>
            <a:endParaRPr lang="es-CO" sz="20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EAA51FE-FF29-4C3B-804E-73E7993F6902}"/>
              </a:ext>
            </a:extLst>
          </p:cNvPr>
          <p:cNvSpPr/>
          <p:nvPr/>
        </p:nvSpPr>
        <p:spPr>
          <a:xfrm>
            <a:off x="101601" y="2436978"/>
            <a:ext cx="104603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CO" sz="2400" b="1" dirty="0"/>
              <a:t>EJEMPLO </a:t>
            </a:r>
            <a:r>
              <a:rPr lang="es-CO" sz="2200" dirty="0">
                <a:solidFill>
                  <a:prstClr val="black"/>
                </a:solidFill>
              </a:rPr>
              <a:t>Se tiene una solución que contiene un volumen total de 1.500 ml y se debe administrar en 24 horas.  ¿Cual  es la velocidad de infusión en microgotas por minuto?.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D0C701C-ED4F-45B9-8824-B01631B9CB66}"/>
              </a:ext>
            </a:extLst>
          </p:cNvPr>
          <p:cNvSpPr/>
          <p:nvPr/>
        </p:nvSpPr>
        <p:spPr>
          <a:xfrm>
            <a:off x="35927" y="3662575"/>
            <a:ext cx="229659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  FORMULA 4    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A8FF647-5A41-4827-B00C-00E1C5313762}"/>
              </a:ext>
            </a:extLst>
          </p:cNvPr>
          <p:cNvSpPr/>
          <p:nvPr/>
        </p:nvSpPr>
        <p:spPr>
          <a:xfrm>
            <a:off x="148055" y="3244962"/>
            <a:ext cx="2961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  <a:latin typeface="Helvetica Neue"/>
              </a:rPr>
              <a:t>Microgotas por minuto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08E293A-3DDF-4C36-95AA-D5684B8A73AC}"/>
              </a:ext>
            </a:extLst>
          </p:cNvPr>
          <p:cNvSpPr/>
          <p:nvPr/>
        </p:nvSpPr>
        <p:spPr>
          <a:xfrm>
            <a:off x="148055" y="4022858"/>
            <a:ext cx="8633677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  <a:latin typeface="Helvetica Neue"/>
              </a:rPr>
              <a:t> </a:t>
            </a:r>
            <a:r>
              <a:rPr lang="es-CO" sz="2000" dirty="0">
                <a:latin typeface="Helvetica Neue"/>
              </a:rPr>
              <a:t>Microgotas por minuto 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=</a:t>
            </a:r>
            <a:r>
              <a:rPr lang="es-CO" sz="2000" dirty="0">
                <a:latin typeface="Helvetica Neue"/>
              </a:rPr>
              <a:t>    </a:t>
            </a:r>
            <a:r>
              <a:rPr lang="es-CO" sz="2000" u="sng" dirty="0">
                <a:latin typeface="Helvetica Neue"/>
              </a:rPr>
              <a:t>Volumen total de infusión x factor goteo (60)</a:t>
            </a:r>
            <a:endParaRPr lang="es-CO" sz="2000" dirty="0">
              <a:latin typeface="Helvetica Neue"/>
            </a:endParaRPr>
          </a:p>
          <a:p>
            <a:r>
              <a:rPr lang="es-CO" sz="2000" dirty="0">
                <a:latin typeface="Helvetica Neue"/>
              </a:rPr>
              <a:t>                                                  Tiempo total de infusión en minuto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7829DDA-FA3D-4945-AB31-CAC42D9A252E}"/>
              </a:ext>
            </a:extLst>
          </p:cNvPr>
          <p:cNvSpPr/>
          <p:nvPr/>
        </p:nvSpPr>
        <p:spPr>
          <a:xfrm>
            <a:off x="182625" y="4877462"/>
            <a:ext cx="865727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latin typeface="Helvetica Neue"/>
              </a:rPr>
              <a:t>  </a:t>
            </a:r>
            <a:r>
              <a:rPr lang="es-CO" b="1" dirty="0">
                <a:latin typeface="Helvetica Neue"/>
              </a:rPr>
              <a:t>Microg</a:t>
            </a:r>
            <a:r>
              <a:rPr lang="es-CO" sz="2000" b="1" dirty="0">
                <a:latin typeface="Helvetica Neue"/>
              </a:rPr>
              <a:t>otas por minuto 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= </a:t>
            </a:r>
            <a:r>
              <a:rPr lang="es-CO" sz="2000" b="1" dirty="0">
                <a:latin typeface="Helvetica Neue"/>
              </a:rPr>
              <a:t>   </a:t>
            </a:r>
            <a:r>
              <a:rPr lang="es-CO" sz="2000" b="1" u="sng" dirty="0">
                <a:latin typeface="Helvetica Neue"/>
              </a:rPr>
              <a:t>   1.500 ml  x 60 Microgota /min.</a:t>
            </a:r>
            <a:endParaRPr lang="es-CO" sz="2000" b="1" dirty="0">
              <a:latin typeface="Helvetica Neue"/>
            </a:endParaRPr>
          </a:p>
          <a:p>
            <a:r>
              <a:rPr lang="es-CO" sz="2000" b="1" dirty="0">
                <a:latin typeface="Helvetica Neue"/>
              </a:rPr>
              <a:t>                                                         24 x 60 min.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EAEE3B5-052C-42D1-8190-CBA71768637E}"/>
              </a:ext>
            </a:extLst>
          </p:cNvPr>
          <p:cNvSpPr/>
          <p:nvPr/>
        </p:nvSpPr>
        <p:spPr>
          <a:xfrm>
            <a:off x="182625" y="6312284"/>
            <a:ext cx="826643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latin typeface="Helvetica Neue"/>
              </a:rPr>
              <a:t>  </a:t>
            </a:r>
            <a:r>
              <a:rPr lang="es-CO" sz="2000" b="1" dirty="0">
                <a:latin typeface="Helvetica Neue"/>
              </a:rPr>
              <a:t>Microgotas por minuto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 =    </a:t>
            </a:r>
            <a:r>
              <a:rPr lang="es-CO" sz="2000" b="1" u="sng" dirty="0">
                <a:solidFill>
                  <a:srgbClr val="FF0000"/>
                </a:solidFill>
                <a:latin typeface="Helvetica Neue"/>
              </a:rPr>
              <a:t>   </a:t>
            </a:r>
            <a:r>
              <a:rPr lang="es-CO" sz="2000" b="1" u="sng" dirty="0">
                <a:latin typeface="Helvetica Neue"/>
              </a:rPr>
              <a:t>90.000 Microgotas/min.</a:t>
            </a:r>
            <a:endParaRPr lang="es-CO" sz="2000" b="1" dirty="0">
              <a:latin typeface="Helvetica Neue"/>
            </a:endParaRPr>
          </a:p>
          <a:p>
            <a:r>
              <a:rPr lang="es-CO" sz="2000" b="1" dirty="0">
                <a:latin typeface="Helvetica Neue"/>
              </a:rPr>
              <a:t>                                                           1.440 min.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EFA6002-2781-4CBD-A147-5FD3EB0A0205}"/>
              </a:ext>
            </a:extLst>
          </p:cNvPr>
          <p:cNvSpPr/>
          <p:nvPr/>
        </p:nvSpPr>
        <p:spPr>
          <a:xfrm>
            <a:off x="182625" y="7262261"/>
            <a:ext cx="9832676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Helvetica Neue"/>
              </a:rPr>
              <a:t>  </a:t>
            </a:r>
            <a:r>
              <a:rPr lang="es-CO" sz="2000" b="1" dirty="0">
                <a:latin typeface="Helvetica Neue"/>
              </a:rPr>
              <a:t>Microgotas por minuto 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=</a:t>
            </a:r>
            <a:r>
              <a:rPr lang="es-CO" sz="2000" b="1" dirty="0">
                <a:latin typeface="Helvetica Neue"/>
              </a:rPr>
              <a:t>  62,5  Aproximamos  a   </a:t>
            </a:r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62 y/o 63 Microgotas/min</a:t>
            </a:r>
            <a:r>
              <a:rPr lang="es-CO" sz="2000" b="1" dirty="0">
                <a:solidFill>
                  <a:srgbClr val="001236"/>
                </a:solidFill>
                <a:latin typeface="Helvetica Neue"/>
              </a:rPr>
              <a:t>.                                   </a:t>
            </a: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63B5B353-6E51-47C0-BBDF-27293CB75147}"/>
              </a:ext>
            </a:extLst>
          </p:cNvPr>
          <p:cNvSpPr/>
          <p:nvPr/>
        </p:nvSpPr>
        <p:spPr>
          <a:xfrm>
            <a:off x="7902819" y="4539624"/>
            <a:ext cx="589632" cy="4102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CB499D03-57E1-4CFD-81A8-74B26CB27E50}"/>
              </a:ext>
            </a:extLst>
          </p:cNvPr>
          <p:cNvSpPr/>
          <p:nvPr/>
        </p:nvSpPr>
        <p:spPr>
          <a:xfrm>
            <a:off x="6121633" y="5589358"/>
            <a:ext cx="587786" cy="7372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A8CA1C00-B983-414F-BAFC-80BB359597A8}"/>
              </a:ext>
            </a:extLst>
          </p:cNvPr>
          <p:cNvSpPr/>
          <p:nvPr/>
        </p:nvSpPr>
        <p:spPr>
          <a:xfrm>
            <a:off x="7917394" y="6765649"/>
            <a:ext cx="575057" cy="6067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6" name="Imagen 25" descr="Resultado de imagen para INGRESO PACIENTE">
            <a:extLst>
              <a:ext uri="{FF2B5EF4-FFF2-40B4-BE49-F238E27FC236}">
                <a16:creationId xmlns:a16="http://schemas.microsoft.com/office/drawing/2014/main" id="{51789536-8368-44F0-AA84-CF4260039A4A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29378" y="3213167"/>
            <a:ext cx="1705266" cy="447078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ítulo 6">
            <a:extLst>
              <a:ext uri="{FF2B5EF4-FFF2-40B4-BE49-F238E27FC236}">
                <a16:creationId xmlns:a16="http://schemas.microsoft.com/office/drawing/2014/main" id="{AA193700-78F0-40C6-811D-B27A9372BA79}"/>
              </a:ext>
            </a:extLst>
          </p:cNvPr>
          <p:cNvSpPr txBox="1">
            <a:spLocks/>
          </p:cNvSpPr>
          <p:nvPr/>
        </p:nvSpPr>
        <p:spPr>
          <a:xfrm>
            <a:off x="1701802" y="1072374"/>
            <a:ext cx="4351393" cy="1068501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450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700" b="1" dirty="0">
                <a:latin typeface="Arial Black" panose="020B0A04020102020204" pitchFamily="34" charset="0"/>
              </a:rPr>
              <a:t>F</a:t>
            </a:r>
            <a:r>
              <a:rPr lang="es-CO" sz="4700" b="1" cap="none" dirty="0">
                <a:latin typeface="Arial Black" panose="020B0A04020102020204" pitchFamily="34" charset="0"/>
              </a:rPr>
              <a:t>ormulas</a:t>
            </a:r>
            <a:r>
              <a:rPr lang="es-CO" sz="4700" b="1" dirty="0">
                <a:latin typeface="Arial Black" panose="020B0A04020102020204" pitchFamily="34" charset="0"/>
              </a:rPr>
              <a:t> d</a:t>
            </a:r>
            <a:r>
              <a:rPr lang="es-CO" sz="4700" b="1" cap="none" dirty="0">
                <a:latin typeface="Arial Black" panose="020B0A04020102020204" pitchFamily="34" charset="0"/>
              </a:rPr>
              <a:t>e</a:t>
            </a:r>
            <a:r>
              <a:rPr lang="es-CO" sz="4700" b="1" dirty="0">
                <a:latin typeface="Arial Black" panose="020B0A04020102020204" pitchFamily="34" charset="0"/>
              </a:rPr>
              <a:t> </a:t>
            </a:r>
            <a:r>
              <a:rPr lang="es-CO" sz="4700" b="1" cap="none" dirty="0">
                <a:latin typeface="Arial Black" panose="020B0A04020102020204" pitchFamily="34" charset="0"/>
              </a:rPr>
              <a:t>Calculo</a:t>
            </a:r>
            <a:br>
              <a:rPr lang="es-CO" sz="4700" b="1" cap="none" dirty="0">
                <a:latin typeface="Arial Black" panose="020B0A04020102020204" pitchFamily="34" charset="0"/>
              </a:rPr>
            </a:br>
            <a:r>
              <a:rPr lang="es-CO" sz="4700" b="1" cap="none" dirty="0">
                <a:solidFill>
                  <a:prstClr val="black"/>
                </a:solidFill>
                <a:latin typeface="Arial Black" panose="020B0A04020102020204" pitchFamily="34" charset="0"/>
              </a:rPr>
              <a:t>   de</a:t>
            </a:r>
          </a:p>
          <a:p>
            <a:pPr algn="l"/>
            <a:r>
              <a:rPr lang="es-CO" sz="3700" cap="none" dirty="0">
                <a:latin typeface="Arial Black" panose="020B0A04020102020204" pitchFamily="34" charset="0"/>
              </a:rPr>
              <a:t>             </a:t>
            </a:r>
            <a:r>
              <a:rPr lang="es-CO" sz="8400" b="1" cap="none" dirty="0">
                <a:latin typeface="Arial Black" panose="020B0A04020102020204" pitchFamily="34" charset="0"/>
              </a:rPr>
              <a:t>GOTE</a:t>
            </a:r>
            <a:endParaRPr lang="es-CO" sz="67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56CF79D-D722-4308-B541-D9E5394A8B26}"/>
              </a:ext>
            </a:extLst>
          </p:cNvPr>
          <p:cNvSpPr/>
          <p:nvPr/>
        </p:nvSpPr>
        <p:spPr>
          <a:xfrm>
            <a:off x="264699" y="5732721"/>
            <a:ext cx="2067827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FF0000"/>
                </a:solidFill>
                <a:latin typeface="Helvetica Neue"/>
              </a:rPr>
              <a:t>8 horas equivalen a 480</a:t>
            </a:r>
          </a:p>
          <a:p>
            <a:r>
              <a:rPr lang="es-CO" sz="1200" b="1" dirty="0">
                <a:solidFill>
                  <a:srgbClr val="FF0000"/>
                </a:solidFill>
                <a:latin typeface="Helvetica Neue"/>
              </a:rPr>
              <a:t>Minutos (8 x 60 = 480) </a:t>
            </a: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22" name="3 Rectángulo">
            <a:extLst>
              <a:ext uri="{FF2B5EF4-FFF2-40B4-BE49-F238E27FC236}">
                <a16:creationId xmlns:a16="http://schemas.microsoft.com/office/drawing/2014/main" id="{B098116B-6A22-4AB0-9016-0C0BA095110B}"/>
              </a:ext>
            </a:extLst>
          </p:cNvPr>
          <p:cNvSpPr/>
          <p:nvPr/>
        </p:nvSpPr>
        <p:spPr>
          <a:xfrm>
            <a:off x="8228055" y="7841501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E391B73-C7E0-4A4D-B9CF-3EBAE6CE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0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B2F2742-9D49-4B0B-ACBC-26B454A8A5C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100000" l="0" r="100000">
                        <a14:foregroundMark x1="1011" y1="65000" x2="1896" y2="65000"/>
                        <a14:foregroundMark x1="4172" y1="54167" x2="7206" y2="55833"/>
                        <a14:foregroundMark x1="759" y1="51667" x2="99874" y2="45000"/>
                        <a14:foregroundMark x1="885" y1="39167" x2="885" y2="30000"/>
                        <a14:foregroundMark x1="1643" y1="30000" x2="16561" y2="35833"/>
                        <a14:foregroundMark x1="72566" y1="833" x2="99115" y2="13333"/>
                        <a14:backgroundMark x1="12895" y1="74167" x2="17699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20" y="0"/>
            <a:ext cx="10875190" cy="14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32319" y="1109812"/>
            <a:ext cx="7956031" cy="85259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s-CO" sz="3300" b="1" dirty="0"/>
              <a:t>DISTRIBUCION DE LOS</a:t>
            </a:r>
            <a:br>
              <a:rPr lang="es-CO" sz="3300" b="1" dirty="0"/>
            </a:br>
            <a:r>
              <a:rPr lang="es-CO" sz="3300" b="1" dirty="0"/>
              <a:t>                        LIQUIDOS CORPORALES </a:t>
            </a: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13911190"/>
              </p:ext>
            </p:extLst>
          </p:nvPr>
        </p:nvGraphicFramePr>
        <p:xfrm>
          <a:off x="18464" y="1967685"/>
          <a:ext cx="7208114" cy="588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9" b="95410" l="9697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30" y="1122929"/>
            <a:ext cx="2978861" cy="714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6C6899C-25B8-46F8-ADE5-C40026F34C51}"/>
              </a:ext>
            </a:extLst>
          </p:cNvPr>
          <p:cNvSpPr/>
          <p:nvPr/>
        </p:nvSpPr>
        <p:spPr>
          <a:xfrm>
            <a:off x="0" y="7935381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3 Rectángulo"/>
          <p:cNvSpPr/>
          <p:nvPr/>
        </p:nvSpPr>
        <p:spPr>
          <a:xfrm>
            <a:off x="7597108" y="7851256"/>
            <a:ext cx="2805671" cy="325243"/>
          </a:xfrm>
          <a:prstGeom prst="rect">
            <a:avLst/>
          </a:prstGeom>
        </p:spPr>
        <p:txBody>
          <a:bodyPr wrap="square" lIns="93500" tIns="46749" rIns="93500" bIns="46749">
            <a:spAutoFit/>
          </a:bodyPr>
          <a:lstStyle/>
          <a:p>
            <a:pPr algn="ctr" defTabSz="934972">
              <a:defRPr/>
            </a:pPr>
            <a:r>
              <a:rPr lang="es-CO" sz="15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Distribución de líquidos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0E78F35-7CE8-48D3-BA6A-6AD64910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B6760C-D314-4C02-A90C-E2FF45D1C59C}"/>
              </a:ext>
            </a:extLst>
          </p:cNvPr>
          <p:cNvSpPr/>
          <p:nvPr/>
        </p:nvSpPr>
        <p:spPr>
          <a:xfrm>
            <a:off x="9336662" y="1037831"/>
            <a:ext cx="9605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2650">
              <a:lnSpc>
                <a:spcPct val="120000"/>
              </a:lnSpc>
              <a:spcBef>
                <a:spcPts val="1184"/>
              </a:spcBef>
              <a:buClr>
                <a:prstClr val="black"/>
              </a:buClr>
            </a:pPr>
            <a:r>
              <a:rPr lang="es-CO" sz="2368" b="1" cap="all" dirty="0">
                <a:solidFill>
                  <a:prstClr val="black"/>
                </a:solidFill>
              </a:rPr>
              <a:t>100%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3DB50F-59D3-44AD-B35D-1862566CD7B3}"/>
              </a:ext>
            </a:extLst>
          </p:cNvPr>
          <p:cNvSpPr/>
          <p:nvPr/>
        </p:nvSpPr>
        <p:spPr>
          <a:xfrm>
            <a:off x="8069993" y="7390923"/>
            <a:ext cx="636713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2650">
              <a:lnSpc>
                <a:spcPct val="120000"/>
              </a:lnSpc>
              <a:spcBef>
                <a:spcPts val="1184"/>
              </a:spcBef>
              <a:buClr>
                <a:prstClr val="black"/>
              </a:buClr>
            </a:pPr>
            <a:r>
              <a:rPr lang="es-CO" sz="2368" b="1" cap="all" dirty="0">
                <a:solidFill>
                  <a:prstClr val="black"/>
                </a:solidFill>
              </a:rPr>
              <a:t>0%</a:t>
            </a:r>
          </a:p>
        </p:txBody>
      </p:sp>
      <p:pic>
        <p:nvPicPr>
          <p:cNvPr id="16" name="chart">
            <a:extLst>
              <a:ext uri="{FF2B5EF4-FFF2-40B4-BE49-F238E27FC236}">
                <a16:creationId xmlns:a16="http://schemas.microsoft.com/office/drawing/2014/main" id="{D7A8D401-B244-4178-A1B7-5164012192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3364" y="2219623"/>
            <a:ext cx="960519" cy="8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52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8890580">
            <a:off x="-395680" y="4155664"/>
            <a:ext cx="5369576" cy="85259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b="1" dirty="0"/>
              <a:t>FORMULA DE volumen  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16727" y="2606059"/>
          <a:ext cx="8195050" cy="4401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4">
            <a:extLst>
              <a:ext uri="{FF2B5EF4-FFF2-40B4-BE49-F238E27FC236}">
                <a16:creationId xmlns:a16="http://schemas.microsoft.com/office/drawing/2014/main" id="{D559D148-E4BF-4D2C-96F7-2F493CE1A7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2"/>
          <a:stretch/>
        </p:blipFill>
        <p:spPr>
          <a:xfrm>
            <a:off x="0" y="-71718"/>
            <a:ext cx="10826750" cy="2380144"/>
          </a:xfrm>
          <a:prstGeom prst="rect">
            <a:avLst/>
          </a:prstGeom>
        </p:spPr>
      </p:pic>
      <p:pic>
        <p:nvPicPr>
          <p:cNvPr id="7" name="Imagen 5">
            <a:extLst>
              <a:ext uri="{FF2B5EF4-FFF2-40B4-BE49-F238E27FC236}">
                <a16:creationId xmlns:a16="http://schemas.microsoft.com/office/drawing/2014/main" id="{6ED00453-8973-4773-A49C-4EC52D3BDA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-71718"/>
            <a:ext cx="923081" cy="9217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DFB9F49-ECF9-4F7A-A67F-E5D1E0CCE4BC}"/>
              </a:ext>
            </a:extLst>
          </p:cNvPr>
          <p:cNvSpPr txBox="1"/>
          <p:nvPr/>
        </p:nvSpPr>
        <p:spPr>
          <a:xfrm>
            <a:off x="527041" y="331251"/>
            <a:ext cx="185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Popular del Cesar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3C7EE256-0ADF-4265-ACE8-9FC21E188624}"/>
              </a:ext>
            </a:extLst>
          </p:cNvPr>
          <p:cNvSpPr txBox="1"/>
          <p:nvPr/>
        </p:nvSpPr>
        <p:spPr>
          <a:xfrm>
            <a:off x="537271" y="0"/>
            <a:ext cx="160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FE1940E-11A9-4CA8-BF20-52EF6306B642}"/>
              </a:ext>
            </a:extLst>
          </p:cNvPr>
          <p:cNvSpPr/>
          <p:nvPr/>
        </p:nvSpPr>
        <p:spPr>
          <a:xfrm>
            <a:off x="2653553" y="6866965"/>
            <a:ext cx="43348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V= G x 3 x T</a:t>
            </a:r>
          </a:p>
        </p:txBody>
      </p:sp>
      <p:pic>
        <p:nvPicPr>
          <p:cNvPr id="1026" name="Picture 2" descr="Resultado de imagen para enfermeras">
            <a:extLst>
              <a:ext uri="{FF2B5EF4-FFF2-40B4-BE49-F238E27FC236}">
                <a16:creationId xmlns:a16="http://schemas.microsoft.com/office/drawing/2014/main" id="{5D588A27-517B-4FC0-9D94-7AB792117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1" r="34985"/>
          <a:stretch/>
        </p:blipFill>
        <p:spPr bwMode="auto">
          <a:xfrm flipH="1">
            <a:off x="8032376" y="2262622"/>
            <a:ext cx="1894075" cy="54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6">
            <a:extLst>
              <a:ext uri="{FF2B5EF4-FFF2-40B4-BE49-F238E27FC236}">
                <a16:creationId xmlns:a16="http://schemas.microsoft.com/office/drawing/2014/main" id="{6B3DB17E-B4FB-441B-B5C5-E630D0AA3273}"/>
              </a:ext>
            </a:extLst>
          </p:cNvPr>
          <p:cNvSpPr txBox="1">
            <a:spLocks/>
          </p:cNvSpPr>
          <p:nvPr/>
        </p:nvSpPr>
        <p:spPr>
          <a:xfrm>
            <a:off x="2087022" y="813383"/>
            <a:ext cx="5072365" cy="1424074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375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pic>
        <p:nvPicPr>
          <p:cNvPr id="14" name="Picture 2" descr="Imagen relacionada">
            <a:extLst>
              <a:ext uri="{FF2B5EF4-FFF2-40B4-BE49-F238E27FC236}">
                <a16:creationId xmlns:a16="http://schemas.microsoft.com/office/drawing/2014/main" id="{CE7B3588-E25C-43D0-9F04-5FEA0821D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238720" y="1434341"/>
            <a:ext cx="445326" cy="4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8">
            <a:extLst>
              <a:ext uri="{FF2B5EF4-FFF2-40B4-BE49-F238E27FC236}">
                <a16:creationId xmlns:a16="http://schemas.microsoft.com/office/drawing/2014/main" id="{B3F699C8-6D0C-400D-A924-4F1F3F54067F}"/>
              </a:ext>
            </a:extLst>
          </p:cNvPr>
          <p:cNvSpPr/>
          <p:nvPr/>
        </p:nvSpPr>
        <p:spPr>
          <a:xfrm>
            <a:off x="0" y="7981303"/>
            <a:ext cx="10826750" cy="138759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id="{25DEF22F-E703-4E3D-8359-5E12C7096869}"/>
              </a:ext>
            </a:extLst>
          </p:cNvPr>
          <p:cNvSpPr/>
          <p:nvPr/>
        </p:nvSpPr>
        <p:spPr>
          <a:xfrm>
            <a:off x="-46065" y="7645114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all" spc="0" normalizeH="0" baseline="0" noProof="0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Distribución de líquidos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AC5AB6-FE65-450C-9F5E-B77A8C74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1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A4C7BFF-0839-4262-94E7-2A13892FD532}"/>
              </a:ext>
            </a:extLst>
          </p:cNvPr>
          <p:cNvSpPr/>
          <p:nvPr/>
        </p:nvSpPr>
        <p:spPr>
          <a:xfrm>
            <a:off x="516727" y="2767231"/>
            <a:ext cx="1742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Helvetica Neue"/>
              </a:rPr>
              <a:t>FORMULA 3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950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2"/>
          <a:stretch/>
        </p:blipFill>
        <p:spPr>
          <a:xfrm>
            <a:off x="0" y="-66106"/>
            <a:ext cx="10826750" cy="2380144"/>
          </a:xfrm>
          <a:prstGeom prst="rect">
            <a:avLst/>
          </a:prstGeom>
          <a:ln>
            <a:noFill/>
          </a:ln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49" y="-95186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5800" y="7861887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674687" y="-28997"/>
            <a:ext cx="2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757813" y="228837"/>
            <a:ext cx="211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Popular del Cesar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143F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197353" y="1426378"/>
            <a:ext cx="393348" cy="53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https://s-media-cache-ak0.pinimg.com/236x/9e/31/b1/9e31b15fe3ddef0750f33278a0540c14.jpg">
            <a:extLst>
              <a:ext uri="{FF2B5EF4-FFF2-40B4-BE49-F238E27FC236}">
                <a16:creationId xmlns:a16="http://schemas.microsoft.com/office/drawing/2014/main" id="{AFB6C488-1278-4E9F-B14A-B8F889FA9236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34" l="8051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984" y="1960182"/>
            <a:ext cx="2205455" cy="4670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ítulo 6">
            <a:extLst>
              <a:ext uri="{FF2B5EF4-FFF2-40B4-BE49-F238E27FC236}">
                <a16:creationId xmlns:a16="http://schemas.microsoft.com/office/drawing/2014/main" id="{A07D964D-9D2A-4FCC-9D20-B4E381CD3D2A}"/>
              </a:ext>
            </a:extLst>
          </p:cNvPr>
          <p:cNvSpPr txBox="1">
            <a:spLocks/>
          </p:cNvSpPr>
          <p:nvPr/>
        </p:nvSpPr>
        <p:spPr>
          <a:xfrm>
            <a:off x="1678179" y="689921"/>
            <a:ext cx="5876486" cy="1663296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450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pic>
        <p:nvPicPr>
          <p:cNvPr id="10" name="Picture 12" descr="https://mach4america.files.wordpress.com/2015/12/chemotherapy-448578_1280.jpg">
            <a:extLst>
              <a:ext uri="{FF2B5EF4-FFF2-40B4-BE49-F238E27FC236}">
                <a16:creationId xmlns:a16="http://schemas.microsoft.com/office/drawing/2014/main" id="{AE5EAAA7-7BE5-4C55-B9FE-289DBEB8A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50" b="100000" l="31633" r="90757">
                        <a14:foregroundMark x1="44940" y1="23203" x2="44940" y2="23203"/>
                        <a14:foregroundMark x1="45418" y1="22422" x2="42311" y2="12266"/>
                        <a14:foregroundMark x1="44542" y1="62813" x2="42311" y2="99531"/>
                        <a14:foregroundMark x1="58167" y1="65234" x2="58645" y2="99063"/>
                        <a14:foregroundMark x1="80637" y1="18359" x2="85498" y2="20781"/>
                        <a14:foregroundMark x1="77131" y1="87266" x2="77530" y2="99531"/>
                        <a14:foregroundMark x1="37052" y1="28984" x2="37928" y2="46094"/>
                        <a14:foregroundMark x1="37928" y1="46094" x2="37928" y2="46094"/>
                        <a14:backgroundMark x1="52032" y1="68516" x2="50677" y2="96641"/>
                        <a14:backgroundMark x1="71793" y1="86016" x2="71793" y2="97500"/>
                        <a14:backgroundMark x1="61673" y1="70547" x2="61673" y2="97031"/>
                        <a14:backgroundMark x1="83745" y1="23672" x2="83267" y2="23672"/>
                        <a14:backgroundMark x1="84143" y1="22031" x2="84143" y2="22031"/>
                        <a14:backgroundMark x1="46135" y1="18438" x2="46135" y2="22031"/>
                        <a14:backgroundMark x1="45896" y1="21484" x2="43187" y2="16953"/>
                        <a14:backgroundMark x1="43187" y1="17188" x2="44781" y2="2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1" t="7960" r="9303"/>
          <a:stretch/>
        </p:blipFill>
        <p:spPr bwMode="auto">
          <a:xfrm>
            <a:off x="7146077" y="1524290"/>
            <a:ext cx="1928276" cy="35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AE60451-FCFB-47C2-AA6C-5D98D241769D}"/>
              </a:ext>
            </a:extLst>
          </p:cNvPr>
          <p:cNvSpPr/>
          <p:nvPr/>
        </p:nvSpPr>
        <p:spPr>
          <a:xfrm>
            <a:off x="210157" y="3901949"/>
            <a:ext cx="6768159" cy="621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Volumen (ml)        </a:t>
            </a:r>
            <a:r>
              <a:rPr lang="es-CO" sz="2800" i="1" dirty="0">
                <a:solidFill>
                  <a:prstClr val="black"/>
                </a:solidFill>
                <a:latin typeface="Tw Cen MT" panose="020B0602020104020603"/>
              </a:rPr>
              <a:t>G</a:t>
            </a:r>
            <a:r>
              <a:rPr kumimoji="0" lang="es-CO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otas</a:t>
            </a:r>
            <a:r>
              <a:rPr kumimoji="0" lang="es-CO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s-CO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X </a:t>
            </a:r>
            <a:r>
              <a:rPr kumimoji="0" lang="es-CO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 </a:t>
            </a:r>
            <a:r>
              <a:rPr kumimoji="0" lang="es-CO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X</a:t>
            </a:r>
            <a:r>
              <a:rPr kumimoji="0" lang="es-CO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tiempo (horas)</a:t>
            </a:r>
            <a:endParaRPr kumimoji="0" lang="es-MX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6F18A4C-7E20-4FD6-AC64-8A1258FDC989}"/>
              </a:ext>
            </a:extLst>
          </p:cNvPr>
          <p:cNvSpPr/>
          <p:nvPr/>
        </p:nvSpPr>
        <p:spPr>
          <a:xfrm>
            <a:off x="114188" y="5394438"/>
            <a:ext cx="8684286" cy="720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                        </a:t>
            </a:r>
            <a:r>
              <a:rPr kumimoji="0" lang="es-CO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Gotas por minuto </a:t>
            </a:r>
            <a:r>
              <a:rPr kumimoji="0" lang="es-CO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x</a:t>
            </a:r>
            <a:r>
              <a:rPr kumimoji="0" lang="es-CO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tiempo total (minutos</a:t>
            </a:r>
            <a:r>
              <a:rPr kumimoji="0" lang="es-CO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       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Factor goteo (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Factor goteo 60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)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DA0C27A-FA4E-4158-B19D-8BF8294FCF02}"/>
              </a:ext>
            </a:extLst>
          </p:cNvPr>
          <p:cNvSpPr/>
          <p:nvPr/>
        </p:nvSpPr>
        <p:spPr>
          <a:xfrm>
            <a:off x="356020" y="4783030"/>
            <a:ext cx="1859330" cy="28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0pcion 2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580EE92-95EB-4BF9-8E70-3BE4A84D7768}"/>
              </a:ext>
            </a:extLst>
          </p:cNvPr>
          <p:cNvSpPr/>
          <p:nvPr/>
        </p:nvSpPr>
        <p:spPr>
          <a:xfrm>
            <a:off x="468182" y="2501489"/>
            <a:ext cx="5556099" cy="81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Formula para calcular el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VOLUMEN 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359E16B-C665-44DE-A49E-91EC05340CA4}"/>
              </a:ext>
            </a:extLst>
          </p:cNvPr>
          <p:cNvSpPr/>
          <p:nvPr/>
        </p:nvSpPr>
        <p:spPr>
          <a:xfrm>
            <a:off x="289662" y="3399863"/>
            <a:ext cx="1797104" cy="342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Opción 1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C095F4E-28FC-4074-ACAC-F871441A58C0}"/>
              </a:ext>
            </a:extLst>
          </p:cNvPr>
          <p:cNvSpPr/>
          <p:nvPr/>
        </p:nvSpPr>
        <p:spPr>
          <a:xfrm>
            <a:off x="350299" y="5317067"/>
            <a:ext cx="2054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Volumen (ml)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9E03AC5-7EF7-40C3-B905-F60C3E4D5072}"/>
              </a:ext>
            </a:extLst>
          </p:cNvPr>
          <p:cNvSpPr/>
          <p:nvPr/>
        </p:nvSpPr>
        <p:spPr>
          <a:xfrm>
            <a:off x="2142019" y="5400443"/>
            <a:ext cx="554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=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    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0C014D0-F4C5-434B-AD5C-0E31202E8EE1}"/>
              </a:ext>
            </a:extLst>
          </p:cNvPr>
          <p:cNvSpPr/>
          <p:nvPr/>
        </p:nvSpPr>
        <p:spPr>
          <a:xfrm>
            <a:off x="2553870" y="6631165"/>
            <a:ext cx="407366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Factor goteo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=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 o 60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Es igual a 25">
            <a:extLst>
              <a:ext uri="{FF2B5EF4-FFF2-40B4-BE49-F238E27FC236}">
                <a16:creationId xmlns:a16="http://schemas.microsoft.com/office/drawing/2014/main" id="{5C0DCBFE-EC54-4C0E-BF31-CDD28652B895}"/>
              </a:ext>
            </a:extLst>
          </p:cNvPr>
          <p:cNvSpPr/>
          <p:nvPr/>
        </p:nvSpPr>
        <p:spPr>
          <a:xfrm flipH="1" flipV="1">
            <a:off x="2445491" y="4042700"/>
            <a:ext cx="464735" cy="434187"/>
          </a:xfrm>
          <a:prstGeom prst="mathEqual">
            <a:avLst>
              <a:gd name="adj1" fmla="val 4282"/>
              <a:gd name="adj2" fmla="val 117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3 Rectángulo">
            <a:extLst>
              <a:ext uri="{FF2B5EF4-FFF2-40B4-BE49-F238E27FC236}">
                <a16:creationId xmlns:a16="http://schemas.microsoft.com/office/drawing/2014/main" id="{D8F88EE7-968B-4B70-915C-DD60743250E9}"/>
              </a:ext>
            </a:extLst>
          </p:cNvPr>
          <p:cNvSpPr/>
          <p:nvPr/>
        </p:nvSpPr>
        <p:spPr>
          <a:xfrm>
            <a:off x="8344902" y="78370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all" spc="0" normalizeH="0" baseline="0" noProof="0" dirty="0">
                <a:ln w="0"/>
                <a:solidFill>
                  <a:prstClr val="white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Distribución de líquidos </a:t>
            </a:r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F284E3F1-D183-4CA0-8444-8A588BF39885}"/>
              </a:ext>
            </a:extLst>
          </p:cNvPr>
          <p:cNvSpPr/>
          <p:nvPr/>
        </p:nvSpPr>
        <p:spPr>
          <a:xfrm>
            <a:off x="4590700" y="6116863"/>
            <a:ext cx="564072" cy="45529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39B2A006-D466-4F9F-A23C-C2B59C1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1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075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>
            <a:extLst>
              <a:ext uri="{FF2B5EF4-FFF2-40B4-BE49-F238E27FC236}">
                <a16:creationId xmlns:a16="http://schemas.microsoft.com/office/drawing/2014/main" id="{D559D148-E4BF-4D2C-96F7-2F493CE1A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2"/>
          <a:stretch/>
        </p:blipFill>
        <p:spPr>
          <a:xfrm>
            <a:off x="0" y="0"/>
            <a:ext cx="10826750" cy="23801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8869960">
            <a:off x="-284260" y="4026789"/>
            <a:ext cx="5490950" cy="85259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4000" b="1" dirty="0">
                <a:latin typeface="Arial Narrow" panose="020B0606020202030204" pitchFamily="34" charset="0"/>
              </a:rPr>
              <a:t>FORMULA</a:t>
            </a:r>
            <a:r>
              <a:rPr lang="es-CO" sz="4000" b="1" dirty="0">
                <a:solidFill>
                  <a:prstClr val="black"/>
                </a:solidFill>
                <a:latin typeface="Arial Narrow" panose="020B0606020202030204" pitchFamily="34" charset="0"/>
              </a:rPr>
              <a:t> PARA TIEMPO </a:t>
            </a:r>
            <a:endParaRPr lang="es-CO" sz="4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780970" y="2814803"/>
          <a:ext cx="7817224" cy="419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29D67CEA-0E6C-4995-9894-3EE520B09859}"/>
              </a:ext>
            </a:extLst>
          </p:cNvPr>
          <p:cNvSpPr/>
          <p:nvPr/>
        </p:nvSpPr>
        <p:spPr>
          <a:xfrm>
            <a:off x="2585480" y="7028214"/>
            <a:ext cx="42082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T= V / 3 x G</a:t>
            </a:r>
          </a:p>
        </p:txBody>
      </p:sp>
      <p:pic>
        <p:nvPicPr>
          <p:cNvPr id="8" name="Picture 2" descr="Resultado de imagen para enfermeras">
            <a:extLst>
              <a:ext uri="{FF2B5EF4-FFF2-40B4-BE49-F238E27FC236}">
                <a16:creationId xmlns:a16="http://schemas.microsoft.com/office/drawing/2014/main" id="{5FAE9412-1701-4863-9529-DE1655C66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1" r="34985"/>
          <a:stretch/>
        </p:blipFill>
        <p:spPr bwMode="auto">
          <a:xfrm flipH="1">
            <a:off x="8032376" y="2262622"/>
            <a:ext cx="1894075" cy="54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6">
            <a:extLst>
              <a:ext uri="{FF2B5EF4-FFF2-40B4-BE49-F238E27FC236}">
                <a16:creationId xmlns:a16="http://schemas.microsoft.com/office/drawing/2014/main" id="{18AEFB2A-3585-49B3-99F1-04DA37050D67}"/>
              </a:ext>
            </a:extLst>
          </p:cNvPr>
          <p:cNvSpPr txBox="1">
            <a:spLocks/>
          </p:cNvSpPr>
          <p:nvPr/>
        </p:nvSpPr>
        <p:spPr>
          <a:xfrm>
            <a:off x="2169459" y="813382"/>
            <a:ext cx="4989928" cy="1449239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375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pic>
        <p:nvPicPr>
          <p:cNvPr id="10" name="Picture 2" descr="Imagen relacionada">
            <a:extLst>
              <a:ext uri="{FF2B5EF4-FFF2-40B4-BE49-F238E27FC236}">
                <a16:creationId xmlns:a16="http://schemas.microsoft.com/office/drawing/2014/main" id="{D5723DAB-72E6-4C46-8869-78E9D8241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244255" y="1398727"/>
            <a:ext cx="445326" cy="4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8">
            <a:extLst>
              <a:ext uri="{FF2B5EF4-FFF2-40B4-BE49-F238E27FC236}">
                <a16:creationId xmlns:a16="http://schemas.microsoft.com/office/drawing/2014/main" id="{1949CAE6-FF8B-4729-86BC-0548768D929C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3 Rectángulo">
            <a:extLst>
              <a:ext uri="{FF2B5EF4-FFF2-40B4-BE49-F238E27FC236}">
                <a16:creationId xmlns:a16="http://schemas.microsoft.com/office/drawing/2014/main" id="{6676BA69-FAD9-403D-A6E8-CC1EB68A0A62}"/>
              </a:ext>
            </a:extLst>
          </p:cNvPr>
          <p:cNvSpPr/>
          <p:nvPr/>
        </p:nvSpPr>
        <p:spPr>
          <a:xfrm>
            <a:off x="0" y="7840839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all" spc="0" normalizeH="0" baseline="0" noProof="0" dirty="0">
                <a:ln w="0"/>
                <a:solidFill>
                  <a:prstClr val="white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Distribución de líquidos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B8CE0B-42A7-48D4-8D79-B8739DC5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1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875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2"/>
          <a:stretch/>
        </p:blipFill>
        <p:spPr>
          <a:xfrm>
            <a:off x="0" y="-12321"/>
            <a:ext cx="10826750" cy="2380144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50" y="-9868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674687" y="-28997"/>
            <a:ext cx="2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757813" y="228837"/>
            <a:ext cx="211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Popular del Cesar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143F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197353" y="1426378"/>
            <a:ext cx="393348" cy="53380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https://s-media-cache-ak0.pinimg.com/236x/9e/31/b1/9e31b15fe3ddef0750f33278a0540c14.jpg">
            <a:extLst>
              <a:ext uri="{FF2B5EF4-FFF2-40B4-BE49-F238E27FC236}">
                <a16:creationId xmlns:a16="http://schemas.microsoft.com/office/drawing/2014/main" id="{AFB6C488-1278-4E9F-B14A-B8F889FA9236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34" l="8051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40" y="1960182"/>
            <a:ext cx="2910200" cy="543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ítulo 6">
            <a:extLst>
              <a:ext uri="{FF2B5EF4-FFF2-40B4-BE49-F238E27FC236}">
                <a16:creationId xmlns:a16="http://schemas.microsoft.com/office/drawing/2014/main" id="{A07D964D-9D2A-4FCC-9D20-B4E381CD3D2A}"/>
              </a:ext>
            </a:extLst>
          </p:cNvPr>
          <p:cNvSpPr txBox="1">
            <a:spLocks/>
          </p:cNvSpPr>
          <p:nvPr/>
        </p:nvSpPr>
        <p:spPr>
          <a:xfrm>
            <a:off x="1641978" y="692642"/>
            <a:ext cx="5876486" cy="1663296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450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AE60451-FCFB-47C2-AA6C-5D98D241769D}"/>
              </a:ext>
            </a:extLst>
          </p:cNvPr>
          <p:cNvSpPr/>
          <p:nvPr/>
        </p:nvSpPr>
        <p:spPr>
          <a:xfrm>
            <a:off x="211801" y="3760674"/>
            <a:ext cx="6626605" cy="613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600" i="1" dirty="0">
                <a:latin typeface="Arial Narrow" panose="020B0606020202030204" pitchFamily="34" charset="0"/>
              </a:rPr>
              <a:t>Tiempo ( hora)      </a:t>
            </a:r>
            <a:r>
              <a:rPr lang="es-CO" sz="2600" i="1" u="sng" dirty="0">
                <a:latin typeface="Arial Narrow" panose="020B0606020202030204" pitchFamily="34" charset="0"/>
              </a:rPr>
              <a:t>Volumen total (</a:t>
            </a:r>
            <a:r>
              <a:rPr lang="es-CO" sz="2600" i="1" u="sng" dirty="0" err="1">
                <a:latin typeface="Arial Narrow" panose="020B0606020202030204" pitchFamily="34" charset="0"/>
              </a:rPr>
              <a:t>mL</a:t>
            </a:r>
            <a:r>
              <a:rPr lang="es-CO" sz="2600" i="1" u="sng" dirty="0">
                <a:latin typeface="Arial Narrow" panose="020B0606020202030204" pitchFamily="34" charset="0"/>
              </a:rPr>
              <a:t>)</a:t>
            </a:r>
          </a:p>
          <a:p>
            <a:pPr algn="ctr"/>
            <a:r>
              <a:rPr lang="es-CO" sz="2600" i="1" dirty="0">
                <a:latin typeface="Arial Narrow" panose="020B0606020202030204" pitchFamily="34" charset="0"/>
              </a:rPr>
              <a:t>                         Goteo </a:t>
            </a:r>
            <a:r>
              <a:rPr lang="es-CO" sz="26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  <a:r>
              <a:rPr lang="es-CO" sz="2600" i="1" dirty="0">
                <a:latin typeface="Arial Narrow" panose="020B0606020202030204" pitchFamily="34" charset="0"/>
              </a:rPr>
              <a:t> 3</a:t>
            </a:r>
            <a:endParaRPr lang="es-MX" sz="2600" i="1" dirty="0">
              <a:latin typeface="Arial Narrow" panose="020B0606020202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6F18A4C-7E20-4FD6-AC64-8A1258FDC989}"/>
              </a:ext>
            </a:extLst>
          </p:cNvPr>
          <p:cNvSpPr/>
          <p:nvPr/>
        </p:nvSpPr>
        <p:spPr>
          <a:xfrm>
            <a:off x="263138" y="4890342"/>
            <a:ext cx="7991909" cy="720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2800" dirty="0">
                <a:solidFill>
                  <a:prstClr val="black"/>
                </a:solidFill>
              </a:rPr>
              <a:t>                            </a:t>
            </a:r>
            <a:r>
              <a:rPr lang="es-CO" sz="2800" u="sng" dirty="0">
                <a:solidFill>
                  <a:prstClr val="black"/>
                </a:solidFill>
              </a:rPr>
              <a:t>Volumen total (ml) </a:t>
            </a:r>
            <a:r>
              <a:rPr lang="es-CO" sz="2800" b="1" u="sng" dirty="0">
                <a:solidFill>
                  <a:srgbClr val="FF0000"/>
                </a:solidFill>
              </a:rPr>
              <a:t>X</a:t>
            </a:r>
            <a:r>
              <a:rPr lang="es-CO" sz="2800" u="sng" dirty="0">
                <a:solidFill>
                  <a:srgbClr val="FF0000"/>
                </a:solidFill>
              </a:rPr>
              <a:t> </a:t>
            </a:r>
            <a:r>
              <a:rPr lang="es-CO" sz="2800" u="sng" dirty="0">
                <a:solidFill>
                  <a:schemeClr val="tx1"/>
                </a:solidFill>
              </a:rPr>
              <a:t>Factor </a:t>
            </a:r>
            <a:r>
              <a:rPr lang="es-CO" sz="2800" u="sng" dirty="0">
                <a:solidFill>
                  <a:prstClr val="black"/>
                </a:solidFill>
              </a:rPr>
              <a:t>goteo </a:t>
            </a:r>
            <a:r>
              <a:rPr lang="es-CO" sz="2800" u="sng" dirty="0">
                <a:solidFill>
                  <a:prstClr val="white"/>
                </a:solidFill>
              </a:rPr>
              <a:t>)</a:t>
            </a:r>
          </a:p>
          <a:p>
            <a:pPr lvl="0" algn="ctr"/>
            <a:r>
              <a:rPr lang="es-CO" sz="2800" u="sng" dirty="0">
                <a:solidFill>
                  <a:prstClr val="black"/>
                </a:solidFill>
              </a:rPr>
              <a:t>                       Gotas por </a:t>
            </a:r>
            <a:r>
              <a:rPr lang="es-CO" sz="2800" u="sng" dirty="0">
                <a:solidFill>
                  <a:schemeClr val="tx1"/>
                </a:solidFill>
              </a:rPr>
              <a:t>minuto </a:t>
            </a:r>
            <a:r>
              <a:rPr lang="es-CO" sz="2800" u="sng" dirty="0">
                <a:solidFill>
                  <a:srgbClr val="FF0000"/>
                </a:solidFill>
              </a:rPr>
              <a:t>X</a:t>
            </a:r>
            <a:r>
              <a:rPr lang="es-CO" sz="2800" u="sng" dirty="0">
                <a:solidFill>
                  <a:schemeClr val="tx1"/>
                </a:solidFill>
              </a:rPr>
              <a:t> 60 Minuto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DA0C27A-FA4E-4158-B19D-8BF8294FCF02}"/>
              </a:ext>
            </a:extLst>
          </p:cNvPr>
          <p:cNvSpPr/>
          <p:nvPr/>
        </p:nvSpPr>
        <p:spPr>
          <a:xfrm>
            <a:off x="263138" y="4475940"/>
            <a:ext cx="1859330" cy="28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rgbClr val="FF0000"/>
                </a:solidFill>
              </a:rPr>
              <a:t>0pcion 2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580EE92-95EB-4BF9-8E70-3BE4A84D7768}"/>
              </a:ext>
            </a:extLst>
          </p:cNvPr>
          <p:cNvSpPr/>
          <p:nvPr/>
        </p:nvSpPr>
        <p:spPr>
          <a:xfrm>
            <a:off x="468182" y="2501489"/>
            <a:ext cx="5556099" cy="81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>
                <a:solidFill>
                  <a:srgbClr val="FF0000"/>
                </a:solidFill>
              </a:rPr>
              <a:t>Formula para calcular el </a:t>
            </a:r>
          </a:p>
          <a:p>
            <a:pPr algn="ctr"/>
            <a:r>
              <a:rPr lang="es-CO" sz="3200" b="1">
                <a:solidFill>
                  <a:srgbClr val="FF0000"/>
                </a:solidFill>
              </a:rPr>
              <a:t>TIEMPO 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359E16B-C665-44DE-A49E-91EC05340CA4}"/>
              </a:ext>
            </a:extLst>
          </p:cNvPr>
          <p:cNvSpPr/>
          <p:nvPr/>
        </p:nvSpPr>
        <p:spPr>
          <a:xfrm>
            <a:off x="289662" y="3293477"/>
            <a:ext cx="1797104" cy="342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rgbClr val="FF0000"/>
                </a:solidFill>
              </a:rPr>
              <a:t>Opción 1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C095F4E-28FC-4074-ACAC-F871441A58C0}"/>
              </a:ext>
            </a:extLst>
          </p:cNvPr>
          <p:cNvSpPr/>
          <p:nvPr/>
        </p:nvSpPr>
        <p:spPr>
          <a:xfrm>
            <a:off x="188536" y="4896836"/>
            <a:ext cx="2470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/>
              <a:t> </a:t>
            </a:r>
            <a:r>
              <a:rPr lang="es-CO" sz="2800" i="1" dirty="0">
                <a:solidFill>
                  <a:prstClr val="black"/>
                </a:solidFill>
              </a:rPr>
              <a:t>Tiempo ( horas)</a:t>
            </a:r>
            <a:endParaRPr lang="es-MX" sz="280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D004FAC-8B95-496C-A3CF-01AEF6B39E24}"/>
              </a:ext>
            </a:extLst>
          </p:cNvPr>
          <p:cNvSpPr/>
          <p:nvPr/>
        </p:nvSpPr>
        <p:spPr>
          <a:xfrm>
            <a:off x="263138" y="6305647"/>
            <a:ext cx="2075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800" dirty="0"/>
          </a:p>
        </p:txBody>
      </p:sp>
      <p:sp>
        <p:nvSpPr>
          <p:cNvPr id="12" name="Es igual a 11">
            <a:extLst>
              <a:ext uri="{FF2B5EF4-FFF2-40B4-BE49-F238E27FC236}">
                <a16:creationId xmlns:a16="http://schemas.microsoft.com/office/drawing/2014/main" id="{2FEB7437-E868-4218-ABE6-66AADB7F68B6}"/>
              </a:ext>
            </a:extLst>
          </p:cNvPr>
          <p:cNvSpPr/>
          <p:nvPr/>
        </p:nvSpPr>
        <p:spPr>
          <a:xfrm flipH="1" flipV="1">
            <a:off x="2693217" y="4872194"/>
            <a:ext cx="312291" cy="549937"/>
          </a:xfrm>
          <a:prstGeom prst="mathEqual">
            <a:avLst>
              <a:gd name="adj1" fmla="val 8130"/>
              <a:gd name="adj2" fmla="val 117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0C014D0-F4C5-434B-AD5C-0E31202E8EE1}"/>
              </a:ext>
            </a:extLst>
          </p:cNvPr>
          <p:cNvSpPr/>
          <p:nvPr/>
        </p:nvSpPr>
        <p:spPr>
          <a:xfrm>
            <a:off x="2587365" y="7034135"/>
            <a:ext cx="34291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3200" b="1" dirty="0">
                <a:solidFill>
                  <a:prstClr val="black"/>
                </a:solidFill>
              </a:rPr>
              <a:t>Factor goteo = 20  </a:t>
            </a:r>
            <a:endParaRPr lang="es-MX" sz="3200" b="1" dirty="0"/>
          </a:p>
        </p:txBody>
      </p:sp>
      <p:sp>
        <p:nvSpPr>
          <p:cNvPr id="27" name="Es igual a 26">
            <a:extLst>
              <a:ext uri="{FF2B5EF4-FFF2-40B4-BE49-F238E27FC236}">
                <a16:creationId xmlns:a16="http://schemas.microsoft.com/office/drawing/2014/main" id="{C2A23577-F0C8-4173-B1DB-2811A9049174}"/>
              </a:ext>
            </a:extLst>
          </p:cNvPr>
          <p:cNvSpPr/>
          <p:nvPr/>
        </p:nvSpPr>
        <p:spPr>
          <a:xfrm flipH="1" flipV="1">
            <a:off x="3090085" y="3713746"/>
            <a:ext cx="312291" cy="549937"/>
          </a:xfrm>
          <a:prstGeom prst="mathEqual">
            <a:avLst>
              <a:gd name="adj1" fmla="val 8130"/>
              <a:gd name="adj2" fmla="val 117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8" name="3 Rectángulo">
            <a:extLst>
              <a:ext uri="{FF2B5EF4-FFF2-40B4-BE49-F238E27FC236}">
                <a16:creationId xmlns:a16="http://schemas.microsoft.com/office/drawing/2014/main" id="{AE939421-AA9C-4842-877E-9325D3D87502}"/>
              </a:ext>
            </a:extLst>
          </p:cNvPr>
          <p:cNvSpPr/>
          <p:nvPr/>
        </p:nvSpPr>
        <p:spPr>
          <a:xfrm>
            <a:off x="8307804" y="78122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30" name="Flecha: hacia abajo 29">
            <a:extLst>
              <a:ext uri="{FF2B5EF4-FFF2-40B4-BE49-F238E27FC236}">
                <a16:creationId xmlns:a16="http://schemas.microsoft.com/office/drawing/2014/main" id="{5793195B-B5CD-453C-9E33-E117D91656EC}"/>
              </a:ext>
            </a:extLst>
          </p:cNvPr>
          <p:cNvSpPr/>
          <p:nvPr/>
        </p:nvSpPr>
        <p:spPr>
          <a:xfrm>
            <a:off x="8588202" y="6667275"/>
            <a:ext cx="564072" cy="45529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1CD01A0C-D249-4DEE-A1FC-E5F876E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927A085-64F9-4EA5-9A97-A495DE98401D}"/>
              </a:ext>
            </a:extLst>
          </p:cNvPr>
          <p:cNvSpPr/>
          <p:nvPr/>
        </p:nvSpPr>
        <p:spPr>
          <a:xfrm>
            <a:off x="6376905" y="3088719"/>
            <a:ext cx="1971837" cy="4516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Constante 1, 3, 6</a:t>
            </a:r>
            <a:endParaRPr lang="es-MX" b="1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BCDB27A-EF0E-43DE-8BA7-AB46F8A97941}"/>
              </a:ext>
            </a:extLst>
          </p:cNvPr>
          <p:cNvSpPr/>
          <p:nvPr/>
        </p:nvSpPr>
        <p:spPr>
          <a:xfrm>
            <a:off x="166184" y="6159544"/>
            <a:ext cx="7991909" cy="720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2800" dirty="0">
                <a:solidFill>
                  <a:prstClr val="black"/>
                </a:solidFill>
              </a:rPr>
              <a:t>                            </a:t>
            </a:r>
            <a:r>
              <a:rPr lang="es-CO" sz="2800" u="sng" dirty="0">
                <a:solidFill>
                  <a:prstClr val="black"/>
                </a:solidFill>
              </a:rPr>
              <a:t>Volumen total (ml) </a:t>
            </a:r>
            <a:r>
              <a:rPr lang="es-CO" sz="2800" b="1" u="sng" dirty="0">
                <a:solidFill>
                  <a:srgbClr val="FF0000"/>
                </a:solidFill>
              </a:rPr>
              <a:t>X</a:t>
            </a:r>
            <a:r>
              <a:rPr lang="es-CO" sz="2800" u="sng" dirty="0">
                <a:solidFill>
                  <a:srgbClr val="FF0000"/>
                </a:solidFill>
              </a:rPr>
              <a:t> </a:t>
            </a:r>
            <a:r>
              <a:rPr lang="es-CO" sz="2800" u="sng" dirty="0">
                <a:solidFill>
                  <a:schemeClr val="tx1"/>
                </a:solidFill>
              </a:rPr>
              <a:t>Factor </a:t>
            </a:r>
            <a:r>
              <a:rPr lang="es-CO" sz="2800" u="sng" dirty="0">
                <a:solidFill>
                  <a:prstClr val="black"/>
                </a:solidFill>
              </a:rPr>
              <a:t>goteo </a:t>
            </a:r>
            <a:r>
              <a:rPr lang="es-CO" sz="2800" u="sng" dirty="0">
                <a:solidFill>
                  <a:prstClr val="white"/>
                </a:solidFill>
              </a:rPr>
              <a:t>)</a:t>
            </a:r>
          </a:p>
          <a:p>
            <a:pPr lvl="0" algn="ctr"/>
            <a:r>
              <a:rPr lang="es-CO" sz="2800" u="sng" dirty="0">
                <a:solidFill>
                  <a:prstClr val="black"/>
                </a:solidFill>
              </a:rPr>
              <a:t>                      Gotas por </a:t>
            </a:r>
            <a:r>
              <a:rPr lang="es-CO" sz="2800" u="sng" dirty="0">
                <a:solidFill>
                  <a:schemeClr val="tx1"/>
                </a:solidFill>
              </a:rPr>
              <a:t>minuto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D23A413-65EF-4DBE-BF85-3BFF24E125AF}"/>
              </a:ext>
            </a:extLst>
          </p:cNvPr>
          <p:cNvSpPr/>
          <p:nvPr/>
        </p:nvSpPr>
        <p:spPr>
          <a:xfrm>
            <a:off x="111153" y="6120928"/>
            <a:ext cx="254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i="1" dirty="0">
                <a:solidFill>
                  <a:prstClr val="black"/>
                </a:solidFill>
              </a:rPr>
              <a:t>Tiempo (minutos)</a:t>
            </a:r>
            <a:r>
              <a:rPr lang="es-CO" sz="2800" u="sng" dirty="0">
                <a:solidFill>
                  <a:prstClr val="black"/>
                </a:solidFill>
              </a:rPr>
              <a:t> </a:t>
            </a:r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303E8A1-C7B6-4DC9-9EE6-AF3E03A597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9084" y="6348342"/>
            <a:ext cx="275135" cy="189974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9BCD7727-CFF9-4051-8455-9FDBF80160AF}"/>
              </a:ext>
            </a:extLst>
          </p:cNvPr>
          <p:cNvSpPr/>
          <p:nvPr/>
        </p:nvSpPr>
        <p:spPr>
          <a:xfrm>
            <a:off x="268022" y="5663032"/>
            <a:ext cx="1797104" cy="342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rgbClr val="FF0000"/>
                </a:solidFill>
              </a:rPr>
              <a:t>Opción 3</a:t>
            </a:r>
            <a:endParaRPr lang="es-MX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06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2"/>
          <a:stretch/>
        </p:blipFill>
        <p:spPr>
          <a:xfrm>
            <a:off x="0" y="-12321"/>
            <a:ext cx="10826750" cy="2380144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50" y="-9868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674687" y="-28997"/>
            <a:ext cx="2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757813" y="228837"/>
            <a:ext cx="211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Popular del Cesar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143F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197353" y="1426378"/>
            <a:ext cx="393348" cy="53380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https://s-media-cache-ak0.pinimg.com/236x/9e/31/b1/9e31b15fe3ddef0750f33278a0540c14.jpg">
            <a:extLst>
              <a:ext uri="{FF2B5EF4-FFF2-40B4-BE49-F238E27FC236}">
                <a16:creationId xmlns:a16="http://schemas.microsoft.com/office/drawing/2014/main" id="{AFB6C488-1278-4E9F-B14A-B8F889FA9236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34" l="8051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40" y="1960182"/>
            <a:ext cx="2910200" cy="543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ítulo 6">
            <a:extLst>
              <a:ext uri="{FF2B5EF4-FFF2-40B4-BE49-F238E27FC236}">
                <a16:creationId xmlns:a16="http://schemas.microsoft.com/office/drawing/2014/main" id="{A07D964D-9D2A-4FCC-9D20-B4E381CD3D2A}"/>
              </a:ext>
            </a:extLst>
          </p:cNvPr>
          <p:cNvSpPr txBox="1">
            <a:spLocks/>
          </p:cNvSpPr>
          <p:nvPr/>
        </p:nvSpPr>
        <p:spPr>
          <a:xfrm>
            <a:off x="1641978" y="692642"/>
            <a:ext cx="5876486" cy="1663296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450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6F18A4C-7E20-4FD6-AC64-8A1258FDC989}"/>
              </a:ext>
            </a:extLst>
          </p:cNvPr>
          <p:cNvSpPr/>
          <p:nvPr/>
        </p:nvSpPr>
        <p:spPr>
          <a:xfrm>
            <a:off x="82936" y="4060031"/>
            <a:ext cx="8278494" cy="1183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CO" sz="2800" dirty="0">
              <a:solidFill>
                <a:prstClr val="black"/>
              </a:solidFill>
            </a:endParaRPr>
          </a:p>
          <a:p>
            <a:pPr lvl="0" algn="ctr"/>
            <a:r>
              <a:rPr lang="es-CO" sz="3200" dirty="0">
                <a:solidFill>
                  <a:prstClr val="black"/>
                </a:solidFill>
                <a:latin typeface="Arial Narrow" panose="020B0606020202030204" pitchFamily="34" charset="0"/>
              </a:rPr>
              <a:t>Factor goteo     </a:t>
            </a:r>
            <a:r>
              <a:rPr lang="es-CO" sz="3200" u="sng" dirty="0">
                <a:solidFill>
                  <a:prstClr val="black"/>
                </a:solidFill>
                <a:latin typeface="Arial Narrow" panose="020B0606020202030204" pitchFamily="34" charset="0"/>
              </a:rPr>
              <a:t>Volumen total (ml) </a:t>
            </a:r>
            <a:r>
              <a:rPr lang="es-CO" sz="32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  <a:r>
              <a:rPr lang="es-CO" sz="3200" u="sng" dirty="0">
                <a:solidFill>
                  <a:prstClr val="black"/>
                </a:solidFill>
                <a:latin typeface="Arial Narrow" panose="020B0606020202030204" pitchFamily="34" charset="0"/>
              </a:rPr>
              <a:t> Gotas por minuto</a:t>
            </a:r>
          </a:p>
          <a:p>
            <a:pPr lvl="0" algn="ctr"/>
            <a:r>
              <a:rPr lang="es-CO" sz="3200" u="sng" dirty="0">
                <a:solidFill>
                  <a:prstClr val="white"/>
                </a:solidFill>
                <a:latin typeface="Arial Narrow" panose="020B0606020202030204" pitchFamily="34" charset="0"/>
              </a:rPr>
              <a:t>)</a:t>
            </a:r>
            <a:r>
              <a:rPr lang="es-CO" sz="3200" i="1" dirty="0">
                <a:solidFill>
                  <a:prstClr val="black"/>
                </a:solidFill>
                <a:latin typeface="Arial Narrow" panose="020B0606020202030204" pitchFamily="34" charset="0"/>
              </a:rPr>
              <a:t>              Tiempo ( horas)</a:t>
            </a:r>
            <a:endParaRPr lang="es-CO" sz="3200" u="sng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s-CO" sz="2800" u="sng" dirty="0">
                <a:solidFill>
                  <a:prstClr val="black"/>
                </a:solidFill>
              </a:rPr>
              <a:t>                       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DA0C27A-FA4E-4158-B19D-8BF8294FCF02}"/>
              </a:ext>
            </a:extLst>
          </p:cNvPr>
          <p:cNvSpPr/>
          <p:nvPr/>
        </p:nvSpPr>
        <p:spPr>
          <a:xfrm>
            <a:off x="238702" y="3518498"/>
            <a:ext cx="1859330" cy="28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rgbClr val="FF0000"/>
                </a:solidFill>
              </a:rPr>
              <a:t>0pcion 2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580EE92-95EB-4BF9-8E70-3BE4A84D7768}"/>
              </a:ext>
            </a:extLst>
          </p:cNvPr>
          <p:cNvSpPr/>
          <p:nvPr/>
        </p:nvSpPr>
        <p:spPr>
          <a:xfrm>
            <a:off x="468182" y="2501489"/>
            <a:ext cx="5556099" cy="81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rgbClr val="FF0000"/>
                </a:solidFill>
              </a:rPr>
              <a:t>Formula para calcular el </a:t>
            </a:r>
          </a:p>
          <a:p>
            <a:pPr algn="ctr"/>
            <a:r>
              <a:rPr lang="es-CO" sz="3200" b="1" dirty="0">
                <a:solidFill>
                  <a:srgbClr val="FF0000"/>
                </a:solidFill>
              </a:rPr>
              <a:t>Factor goteo  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D004FAC-8B95-496C-A3CF-01AEF6B39E24}"/>
              </a:ext>
            </a:extLst>
          </p:cNvPr>
          <p:cNvSpPr/>
          <p:nvPr/>
        </p:nvSpPr>
        <p:spPr>
          <a:xfrm>
            <a:off x="263138" y="6305647"/>
            <a:ext cx="2075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800" dirty="0"/>
          </a:p>
        </p:txBody>
      </p:sp>
      <p:sp>
        <p:nvSpPr>
          <p:cNvPr id="12" name="Es igual a 11">
            <a:extLst>
              <a:ext uri="{FF2B5EF4-FFF2-40B4-BE49-F238E27FC236}">
                <a16:creationId xmlns:a16="http://schemas.microsoft.com/office/drawing/2014/main" id="{2FEB7437-E868-4218-ABE6-66AADB7F68B6}"/>
              </a:ext>
            </a:extLst>
          </p:cNvPr>
          <p:cNvSpPr/>
          <p:nvPr/>
        </p:nvSpPr>
        <p:spPr>
          <a:xfrm flipH="1" flipV="1">
            <a:off x="2153029" y="4333114"/>
            <a:ext cx="312291" cy="549937"/>
          </a:xfrm>
          <a:prstGeom prst="mathEqual">
            <a:avLst>
              <a:gd name="adj1" fmla="val 8130"/>
              <a:gd name="adj2" fmla="val 117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0C014D0-F4C5-434B-AD5C-0E31202E8EE1}"/>
              </a:ext>
            </a:extLst>
          </p:cNvPr>
          <p:cNvSpPr/>
          <p:nvPr/>
        </p:nvSpPr>
        <p:spPr>
          <a:xfrm>
            <a:off x="2792873" y="5959256"/>
            <a:ext cx="41921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3200" b="1" dirty="0">
                <a:solidFill>
                  <a:prstClr val="black"/>
                </a:solidFill>
              </a:rPr>
              <a:t>Factor goteo </a:t>
            </a:r>
            <a:r>
              <a:rPr lang="es-CO" sz="3200" b="1" dirty="0">
                <a:solidFill>
                  <a:srgbClr val="FF0000"/>
                </a:solidFill>
              </a:rPr>
              <a:t>=</a:t>
            </a:r>
            <a:r>
              <a:rPr lang="es-CO" sz="3200" b="1" dirty="0">
                <a:solidFill>
                  <a:prstClr val="black"/>
                </a:solidFill>
              </a:rPr>
              <a:t> 20 o 60 </a:t>
            </a:r>
            <a:endParaRPr lang="es-MX" sz="3200" b="1" dirty="0"/>
          </a:p>
        </p:txBody>
      </p:sp>
      <p:sp>
        <p:nvSpPr>
          <p:cNvPr id="28" name="3 Rectángulo">
            <a:extLst>
              <a:ext uri="{FF2B5EF4-FFF2-40B4-BE49-F238E27FC236}">
                <a16:creationId xmlns:a16="http://schemas.microsoft.com/office/drawing/2014/main" id="{AE939421-AA9C-4842-877E-9325D3D87502}"/>
              </a:ext>
            </a:extLst>
          </p:cNvPr>
          <p:cNvSpPr/>
          <p:nvPr/>
        </p:nvSpPr>
        <p:spPr>
          <a:xfrm>
            <a:off x="8307804" y="78122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30" name="Flecha: hacia abajo 29">
            <a:extLst>
              <a:ext uri="{FF2B5EF4-FFF2-40B4-BE49-F238E27FC236}">
                <a16:creationId xmlns:a16="http://schemas.microsoft.com/office/drawing/2014/main" id="{5793195B-B5CD-453C-9E33-E117D91656EC}"/>
              </a:ext>
            </a:extLst>
          </p:cNvPr>
          <p:cNvSpPr/>
          <p:nvPr/>
        </p:nvSpPr>
        <p:spPr>
          <a:xfrm>
            <a:off x="4428564" y="5373599"/>
            <a:ext cx="564072" cy="45529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1CD01A0C-D249-4DEE-A1FC-E5F876E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13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" y="-28997"/>
            <a:ext cx="10826750" cy="3913514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2" y="5684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674687" y="-28997"/>
            <a:ext cx="2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757813" y="228837"/>
            <a:ext cx="211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Popular del Cesar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FD3CD8-5CEB-4949-AD02-977E5725A1DA}"/>
              </a:ext>
            </a:extLst>
          </p:cNvPr>
          <p:cNvSpPr/>
          <p:nvPr/>
        </p:nvSpPr>
        <p:spPr>
          <a:xfrm>
            <a:off x="388848" y="3136278"/>
            <a:ext cx="8486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Calculo de GOTEO</a:t>
            </a:r>
            <a:endParaRPr kumimoji="0" lang="es-CO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143F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7571802" y="3059538"/>
            <a:ext cx="753979" cy="112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https://s-media-cache-ak0.pinimg.com/236x/9e/31/b1/9e31b15fe3ddef0750f33278a0540c14.jpg">
            <a:extLst>
              <a:ext uri="{FF2B5EF4-FFF2-40B4-BE49-F238E27FC236}">
                <a16:creationId xmlns:a16="http://schemas.microsoft.com/office/drawing/2014/main" id="{AFB6C488-1278-4E9F-B14A-B8F889FA9236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34" l="8051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02" y="1579820"/>
            <a:ext cx="3311094" cy="685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3 Rectángulo">
            <a:extLst>
              <a:ext uri="{FF2B5EF4-FFF2-40B4-BE49-F238E27FC236}">
                <a16:creationId xmlns:a16="http://schemas.microsoft.com/office/drawing/2014/main" id="{76444A9C-4C4A-4561-9F24-A47E308C3FD5}"/>
              </a:ext>
            </a:extLst>
          </p:cNvPr>
          <p:cNvSpPr/>
          <p:nvPr/>
        </p:nvSpPr>
        <p:spPr>
          <a:xfrm>
            <a:off x="8256827" y="7868705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all" spc="0" normalizeH="0" baseline="0" noProof="0" dirty="0">
                <a:ln w="0"/>
                <a:solidFill>
                  <a:prstClr val="white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Distribución de líquidos 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019185F-EA8D-445C-9780-F74AD274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1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F5017BB6-9728-4328-B9E9-5D47DFB0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169" y="2012602"/>
            <a:ext cx="4817658" cy="1073203"/>
          </a:xfrm>
        </p:spPr>
        <p:txBody>
          <a:bodyPr>
            <a:normAutofit fontScale="90000"/>
          </a:bodyPr>
          <a:lstStyle/>
          <a:p>
            <a:r>
              <a:rPr lang="es-CO" sz="8000" b="1" cap="none" dirty="0">
                <a:latin typeface="Arial Narrow" panose="020B0606020202030204" pitchFamily="34" charset="0"/>
              </a:rPr>
              <a:t>Conclusión </a:t>
            </a:r>
            <a:endParaRPr lang="es-MX" sz="8000" b="1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46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2"/>
          <a:stretch/>
        </p:blipFill>
        <p:spPr>
          <a:xfrm>
            <a:off x="10272" y="-262663"/>
            <a:ext cx="10826750" cy="2380144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2" y="5684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674687" y="-28997"/>
            <a:ext cx="2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757813" y="228837"/>
            <a:ext cx="211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Popular del Cesar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143F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197353" y="1426378"/>
            <a:ext cx="393348" cy="53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6">
            <a:extLst>
              <a:ext uri="{FF2B5EF4-FFF2-40B4-BE49-F238E27FC236}">
                <a16:creationId xmlns:a16="http://schemas.microsoft.com/office/drawing/2014/main" id="{A07D964D-9D2A-4FCC-9D20-B4E381CD3D2A}"/>
              </a:ext>
            </a:extLst>
          </p:cNvPr>
          <p:cNvSpPr txBox="1">
            <a:spLocks/>
          </p:cNvSpPr>
          <p:nvPr/>
        </p:nvSpPr>
        <p:spPr>
          <a:xfrm>
            <a:off x="1702715" y="676524"/>
            <a:ext cx="5876486" cy="1663296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450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</a:t>
            </a:r>
          </a:p>
        </p:txBody>
      </p:sp>
      <p:pic>
        <p:nvPicPr>
          <p:cNvPr id="12" name="Imagen 11" descr="Resultado de imagen para calculo de goteo">
            <a:extLst>
              <a:ext uri="{FF2B5EF4-FFF2-40B4-BE49-F238E27FC236}">
                <a16:creationId xmlns:a16="http://schemas.microsoft.com/office/drawing/2014/main" id="{2288FE4D-A962-46C1-81AD-0869D50CFA15}"/>
              </a:ext>
            </a:extLst>
          </p:cNvPr>
          <p:cNvPicPr/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5" y="2338363"/>
            <a:ext cx="10345270" cy="508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https://s-media-cache-ak0.pinimg.com/236x/9e/31/b1/9e31b15fe3ddef0750f33278a0540c14.jpg">
            <a:extLst>
              <a:ext uri="{FF2B5EF4-FFF2-40B4-BE49-F238E27FC236}">
                <a16:creationId xmlns:a16="http://schemas.microsoft.com/office/drawing/2014/main" id="{AFB6C488-1278-4E9F-B14A-B8F889FA9236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134" l="8051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24" y="1750466"/>
            <a:ext cx="2475832" cy="6086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3 Rectángulo">
            <a:extLst>
              <a:ext uri="{FF2B5EF4-FFF2-40B4-BE49-F238E27FC236}">
                <a16:creationId xmlns:a16="http://schemas.microsoft.com/office/drawing/2014/main" id="{610FF77D-BDB0-4ECB-92EA-B6FCD0573734}"/>
              </a:ext>
            </a:extLst>
          </p:cNvPr>
          <p:cNvSpPr/>
          <p:nvPr/>
        </p:nvSpPr>
        <p:spPr>
          <a:xfrm>
            <a:off x="8307804" y="78122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0EA04304-88B9-4A5D-8E00-161A649E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1E8C9C3-9CD2-4BA7-857E-5077365C308F}"/>
              </a:ext>
            </a:extLst>
          </p:cNvPr>
          <p:cNvSpPr/>
          <p:nvPr/>
        </p:nvSpPr>
        <p:spPr>
          <a:xfrm>
            <a:off x="6365411" y="4620351"/>
            <a:ext cx="712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cap="all" dirty="0">
                <a:solidFill>
                  <a:prstClr val="black"/>
                </a:solidFill>
                <a:latin typeface="Arial Black" panose="020B0A04020102020204" pitchFamily="34" charset="0"/>
              </a:rPr>
              <a:t>1 </a:t>
            </a:r>
            <a:r>
              <a:rPr lang="es-CO" sz="1600" cap="all" dirty="0">
                <a:solidFill>
                  <a:prstClr val="black"/>
                </a:solidFill>
                <a:latin typeface="Arial Black" panose="020B0A04020102020204" pitchFamily="34" charset="0"/>
              </a:rPr>
              <a:t>x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096605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2"/>
          <a:stretch/>
        </p:blipFill>
        <p:spPr>
          <a:xfrm>
            <a:off x="0" y="-62335"/>
            <a:ext cx="10826750" cy="2380144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2" y="5684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674687" y="-28997"/>
            <a:ext cx="2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757813" y="228837"/>
            <a:ext cx="211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Popular del Cesar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143F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247213" y="1598695"/>
            <a:ext cx="393348" cy="53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6">
            <a:extLst>
              <a:ext uri="{FF2B5EF4-FFF2-40B4-BE49-F238E27FC236}">
                <a16:creationId xmlns:a16="http://schemas.microsoft.com/office/drawing/2014/main" id="{A07D964D-9D2A-4FCC-9D20-B4E381CD3D2A}"/>
              </a:ext>
            </a:extLst>
          </p:cNvPr>
          <p:cNvSpPr txBox="1">
            <a:spLocks/>
          </p:cNvSpPr>
          <p:nvPr/>
        </p:nvSpPr>
        <p:spPr>
          <a:xfrm>
            <a:off x="1702318" y="878847"/>
            <a:ext cx="5876486" cy="1663296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450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pic>
        <p:nvPicPr>
          <p:cNvPr id="11" name="Imagen 10" descr="Imagen relacionada">
            <a:extLst>
              <a:ext uri="{FF2B5EF4-FFF2-40B4-BE49-F238E27FC236}">
                <a16:creationId xmlns:a16="http://schemas.microsoft.com/office/drawing/2014/main" id="{96D78BF3-A9A1-4A1C-9AC9-5F896C54ECA2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7" y="2629478"/>
            <a:ext cx="8720008" cy="463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https://s-media-cache-ak0.pinimg.com/236x/9e/31/b1/9e31b15fe3ddef0750f33278a0540c14.jpg">
            <a:extLst>
              <a:ext uri="{FF2B5EF4-FFF2-40B4-BE49-F238E27FC236}">
                <a16:creationId xmlns:a16="http://schemas.microsoft.com/office/drawing/2014/main" id="{AFB6C488-1278-4E9F-B14A-B8F889FA9236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134" l="8051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83" y="1598695"/>
            <a:ext cx="2448800" cy="622881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3 Rectángulo">
            <a:extLst>
              <a:ext uri="{FF2B5EF4-FFF2-40B4-BE49-F238E27FC236}">
                <a16:creationId xmlns:a16="http://schemas.microsoft.com/office/drawing/2014/main" id="{36598E38-4CD2-4E75-9F73-96F9DB9293EE}"/>
              </a:ext>
            </a:extLst>
          </p:cNvPr>
          <p:cNvSpPr/>
          <p:nvPr/>
        </p:nvSpPr>
        <p:spPr>
          <a:xfrm>
            <a:off x="8307804" y="78122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86436F2-F172-4017-AC8D-751B205B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69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54"/>
          <a:stretch/>
        </p:blipFill>
        <p:spPr>
          <a:xfrm>
            <a:off x="0" y="-63938"/>
            <a:ext cx="10826750" cy="2349938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2" y="5684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674687" y="-28997"/>
            <a:ext cx="21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757813" y="228837"/>
            <a:ext cx="211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143F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7812968" y="2697157"/>
            <a:ext cx="776537" cy="121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3 Rectángulo">
            <a:extLst>
              <a:ext uri="{FF2B5EF4-FFF2-40B4-BE49-F238E27FC236}">
                <a16:creationId xmlns:a16="http://schemas.microsoft.com/office/drawing/2014/main" id="{76444A9C-4C4A-4561-9F24-A47E308C3FD5}"/>
              </a:ext>
            </a:extLst>
          </p:cNvPr>
          <p:cNvSpPr/>
          <p:nvPr/>
        </p:nvSpPr>
        <p:spPr>
          <a:xfrm>
            <a:off x="8256827" y="7868705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019185F-EA8D-445C-9780-F74AD274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B940DAB-F3E7-47A2-9D6E-97CFF4CC5571}"/>
              </a:ext>
            </a:extLst>
          </p:cNvPr>
          <p:cNvSpPr/>
          <p:nvPr/>
        </p:nvSpPr>
        <p:spPr>
          <a:xfrm>
            <a:off x="1654801" y="1031016"/>
            <a:ext cx="4738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FF0000"/>
                </a:solidFill>
                <a:latin typeface="Helvetica Neue"/>
              </a:rPr>
              <a:t>OPCION 3 Factor goteo</a:t>
            </a:r>
            <a:endParaRPr lang="es-MX" sz="32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ACC0652-2934-4671-A464-C30C73E77EAF}"/>
              </a:ext>
            </a:extLst>
          </p:cNvPr>
          <p:cNvSpPr/>
          <p:nvPr/>
        </p:nvSpPr>
        <p:spPr>
          <a:xfrm>
            <a:off x="388848" y="2869599"/>
            <a:ext cx="610787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CO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Gotas            </a:t>
            </a:r>
            <a:r>
              <a:rPr lang="es-CO" sz="3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V x FG (20 y/o 60)</a:t>
            </a:r>
            <a:endParaRPr lang="es-CO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/>
            <a:r>
              <a:rPr lang="es-CO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Tiempo(minuto)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2ABBEEB-0613-46AD-AC6B-E972ED14DAD2}"/>
              </a:ext>
            </a:extLst>
          </p:cNvPr>
          <p:cNvSpPr/>
          <p:nvPr/>
        </p:nvSpPr>
        <p:spPr>
          <a:xfrm>
            <a:off x="1795706" y="2810690"/>
            <a:ext cx="776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0" b="1" dirty="0">
                <a:solidFill>
                  <a:srgbClr val="FF0000"/>
                </a:solidFill>
                <a:latin typeface="Helvetica Neue"/>
              </a:rPr>
              <a:t>=</a:t>
            </a:r>
            <a:r>
              <a:rPr lang="es-CO" sz="6000" b="1" dirty="0">
                <a:solidFill>
                  <a:srgbClr val="002060"/>
                </a:solidFill>
                <a:latin typeface="Helvetica Neue"/>
              </a:rPr>
              <a:t> </a:t>
            </a:r>
            <a:endParaRPr lang="es-MX" sz="60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835C288-4A90-4CC5-A28F-FAE577F6BA1F}"/>
              </a:ext>
            </a:extLst>
          </p:cNvPr>
          <p:cNvSpPr/>
          <p:nvPr/>
        </p:nvSpPr>
        <p:spPr>
          <a:xfrm>
            <a:off x="149484" y="1690755"/>
            <a:ext cx="8107343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s-MX" sz="2000" b="1" dirty="0">
                <a:solidFill>
                  <a:srgbClr val="272C30"/>
                </a:solidFill>
                <a:latin typeface="Open Sans"/>
              </a:rPr>
              <a:t>Para controlar esta fórmula tienes que saber un par de conceptos.</a:t>
            </a:r>
          </a:p>
          <a:p>
            <a:pPr fontAlgn="base">
              <a:buFont typeface="+mj-lt"/>
              <a:buAutoNum type="arabicPeriod"/>
            </a:pPr>
            <a:r>
              <a:rPr lang="es-MX" sz="2000" b="1" dirty="0">
                <a:solidFill>
                  <a:srgbClr val="272C30"/>
                </a:solidFill>
                <a:latin typeface="inherit"/>
              </a:rPr>
              <a:t>Que </a:t>
            </a:r>
            <a:r>
              <a:rPr lang="es-MX" sz="2000" b="1" dirty="0">
                <a:solidFill>
                  <a:srgbClr val="FF6600"/>
                </a:solidFill>
                <a:latin typeface="inherit"/>
              </a:rPr>
              <a:t>1 ml </a:t>
            </a:r>
            <a:r>
              <a:rPr lang="es-MX" sz="2000" b="1" dirty="0">
                <a:solidFill>
                  <a:srgbClr val="272C30"/>
                </a:solidFill>
                <a:latin typeface="inherit"/>
              </a:rPr>
              <a:t>es igual a </a:t>
            </a:r>
            <a:r>
              <a:rPr lang="es-MX" sz="2000" b="1" dirty="0">
                <a:solidFill>
                  <a:srgbClr val="FF6600"/>
                </a:solidFill>
                <a:latin typeface="inherit"/>
              </a:rPr>
              <a:t>60 micro</a:t>
            </a:r>
            <a:r>
              <a:rPr lang="es-MX" sz="2000" b="1" dirty="0">
                <a:solidFill>
                  <a:srgbClr val="272C30"/>
                </a:solidFill>
                <a:latin typeface="inherit"/>
              </a:rPr>
              <a:t>gotas</a:t>
            </a:r>
          </a:p>
          <a:p>
            <a:pPr fontAlgn="base">
              <a:buFont typeface="+mj-lt"/>
              <a:buAutoNum type="arabicPeriod"/>
            </a:pPr>
            <a:r>
              <a:rPr lang="es-MX" sz="2000" b="1" dirty="0">
                <a:solidFill>
                  <a:srgbClr val="272C30"/>
                </a:solidFill>
                <a:latin typeface="inherit"/>
              </a:rPr>
              <a:t>Que </a:t>
            </a:r>
            <a:r>
              <a:rPr lang="es-MX" sz="2000" b="1" dirty="0">
                <a:solidFill>
                  <a:srgbClr val="3366FF"/>
                </a:solidFill>
                <a:latin typeface="inherit"/>
              </a:rPr>
              <a:t>1 ml</a:t>
            </a:r>
            <a:r>
              <a:rPr lang="es-MX" sz="2000" b="1" dirty="0">
                <a:solidFill>
                  <a:srgbClr val="272C30"/>
                </a:solidFill>
                <a:latin typeface="inherit"/>
              </a:rPr>
              <a:t> es igual a </a:t>
            </a:r>
            <a:r>
              <a:rPr lang="es-MX" sz="2000" b="1" dirty="0">
                <a:solidFill>
                  <a:srgbClr val="3366FF"/>
                </a:solidFill>
                <a:latin typeface="inherit"/>
              </a:rPr>
              <a:t>20 </a:t>
            </a:r>
            <a:r>
              <a:rPr lang="es-MX" sz="2000" b="1" dirty="0" err="1">
                <a:solidFill>
                  <a:srgbClr val="3366FF"/>
                </a:solidFill>
                <a:latin typeface="inherit"/>
              </a:rPr>
              <a:t>macro</a:t>
            </a:r>
            <a:r>
              <a:rPr lang="es-MX" sz="2000" b="1" dirty="0" err="1">
                <a:solidFill>
                  <a:srgbClr val="272C30"/>
                </a:solidFill>
                <a:latin typeface="inherit"/>
              </a:rPr>
              <a:t>gotas</a:t>
            </a:r>
            <a:endParaRPr lang="es-MX" sz="2000" b="1" dirty="0">
              <a:solidFill>
                <a:srgbClr val="272C30"/>
              </a:solidFill>
              <a:latin typeface="inherit"/>
            </a:endParaRPr>
          </a:p>
        </p:txBody>
      </p:sp>
      <p:pic>
        <p:nvPicPr>
          <p:cNvPr id="13" name="Imagen 12" descr="https://s-media-cache-ak0.pinimg.com/236x/9e/31/b1/9e31b15fe3ddef0750f33278a0540c14.jpg">
            <a:extLst>
              <a:ext uri="{FF2B5EF4-FFF2-40B4-BE49-F238E27FC236}">
                <a16:creationId xmlns:a16="http://schemas.microsoft.com/office/drawing/2014/main" id="{AFB6C488-1278-4E9F-B14A-B8F889FA9236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34" l="8051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93" y="1615791"/>
            <a:ext cx="3128323" cy="685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7E9089EF-06EF-4982-8BCB-3554FC022834}"/>
              </a:ext>
            </a:extLst>
          </p:cNvPr>
          <p:cNvSpPr/>
          <p:nvPr/>
        </p:nvSpPr>
        <p:spPr>
          <a:xfrm>
            <a:off x="378598" y="4246771"/>
            <a:ext cx="8187990" cy="11113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3600" b="1" i="1" dirty="0">
                <a:latin typeface="Arial Narrow" panose="020B0606020202030204" pitchFamily="34" charset="0"/>
              </a:rPr>
              <a:t>Tiempo             </a:t>
            </a:r>
            <a:r>
              <a:rPr lang="es-CO" sz="3600" b="1" i="1" u="sng" dirty="0">
                <a:latin typeface="Arial Narrow" panose="020B0606020202030204" pitchFamily="34" charset="0"/>
              </a:rPr>
              <a:t>Volumen x factor Goteo </a:t>
            </a:r>
          </a:p>
          <a:p>
            <a:pPr algn="ctr"/>
            <a:r>
              <a:rPr lang="es-CO" sz="3600" b="1" i="1" dirty="0">
                <a:latin typeface="Arial Narrow" panose="020B0606020202030204" pitchFamily="34" charset="0"/>
              </a:rPr>
              <a:t>       Goteo </a:t>
            </a:r>
            <a:endParaRPr lang="es-MX" sz="3600" b="1" i="1" dirty="0">
              <a:latin typeface="Arial Narrow" panose="020B060602020203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F7E64F7-0AAB-45CC-AF94-CC482165FD7E}"/>
              </a:ext>
            </a:extLst>
          </p:cNvPr>
          <p:cNvSpPr/>
          <p:nvPr/>
        </p:nvSpPr>
        <p:spPr>
          <a:xfrm>
            <a:off x="1888770" y="4151428"/>
            <a:ext cx="776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0" b="1" dirty="0">
                <a:solidFill>
                  <a:srgbClr val="FF0000"/>
                </a:solidFill>
                <a:latin typeface="Helvetica Neue"/>
              </a:rPr>
              <a:t>=</a:t>
            </a:r>
            <a:r>
              <a:rPr lang="es-CO" sz="6000" b="1" dirty="0">
                <a:solidFill>
                  <a:srgbClr val="002060"/>
                </a:solidFill>
                <a:latin typeface="Helvetica Neue"/>
              </a:rPr>
              <a:t> </a:t>
            </a:r>
            <a:endParaRPr lang="es-MX" sz="60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1B8A420-481D-4C8F-BC0B-3FB10AE460F0}"/>
              </a:ext>
            </a:extLst>
          </p:cNvPr>
          <p:cNvSpPr/>
          <p:nvPr/>
        </p:nvSpPr>
        <p:spPr>
          <a:xfrm>
            <a:off x="7411860" y="4216071"/>
            <a:ext cx="776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0" b="1" dirty="0">
                <a:solidFill>
                  <a:srgbClr val="FF0000"/>
                </a:solidFill>
                <a:latin typeface="Helvetica Neue"/>
              </a:rPr>
              <a:t>=</a:t>
            </a:r>
            <a:r>
              <a:rPr lang="es-CO" sz="6000" b="1" dirty="0">
                <a:solidFill>
                  <a:srgbClr val="002060"/>
                </a:solidFill>
                <a:latin typeface="Helvetica Neue"/>
              </a:rPr>
              <a:t> </a:t>
            </a:r>
            <a:endParaRPr lang="es-MX" sz="600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44F2623-5618-44FF-B6BD-611CC6EAC23C}"/>
              </a:ext>
            </a:extLst>
          </p:cNvPr>
          <p:cNvSpPr/>
          <p:nvPr/>
        </p:nvSpPr>
        <p:spPr>
          <a:xfrm>
            <a:off x="378598" y="5447041"/>
            <a:ext cx="7139802" cy="11113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3600" b="1" i="1" dirty="0">
                <a:latin typeface="Arial Narrow" panose="020B0606020202030204" pitchFamily="34" charset="0"/>
              </a:rPr>
              <a:t>Volumen            </a:t>
            </a:r>
            <a:r>
              <a:rPr lang="es-CO" sz="3600" b="1" i="1" u="sng" dirty="0">
                <a:latin typeface="Arial Narrow" panose="020B0606020202030204" pitchFamily="34" charset="0"/>
              </a:rPr>
              <a:t>Gotas X Tiempo</a:t>
            </a:r>
          </a:p>
          <a:p>
            <a:pPr algn="ctr"/>
            <a:r>
              <a:rPr lang="es-CO" sz="3600" b="1" i="1" dirty="0">
                <a:latin typeface="Arial Narrow" panose="020B0606020202030204" pitchFamily="34" charset="0"/>
              </a:rPr>
              <a:t>             Factor Goteo</a:t>
            </a:r>
            <a:endParaRPr lang="es-MX" sz="3600" b="1" i="1" dirty="0">
              <a:latin typeface="Arial Narrow" panose="020B060602020203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E2DD655-4D9A-4DEA-B52F-8C75946EDF49}"/>
              </a:ext>
            </a:extLst>
          </p:cNvPr>
          <p:cNvSpPr/>
          <p:nvPr/>
        </p:nvSpPr>
        <p:spPr>
          <a:xfrm>
            <a:off x="2327988" y="5338707"/>
            <a:ext cx="776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0" b="1" dirty="0">
                <a:solidFill>
                  <a:srgbClr val="FF0000"/>
                </a:solidFill>
                <a:latin typeface="Helvetica Neue"/>
              </a:rPr>
              <a:t>=</a:t>
            </a:r>
            <a:r>
              <a:rPr lang="es-CO" sz="6000" b="1" dirty="0">
                <a:solidFill>
                  <a:srgbClr val="002060"/>
                </a:solidFill>
                <a:latin typeface="Helvetica Neue"/>
              </a:rPr>
              <a:t> </a:t>
            </a:r>
            <a:endParaRPr lang="es-MX" sz="600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0B9058D-0B82-45A2-B73A-52A26DC6AA05}"/>
              </a:ext>
            </a:extLst>
          </p:cNvPr>
          <p:cNvSpPr/>
          <p:nvPr/>
        </p:nvSpPr>
        <p:spPr>
          <a:xfrm>
            <a:off x="388848" y="6718480"/>
            <a:ext cx="7139802" cy="11113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3600" b="1" i="1" dirty="0">
                <a:latin typeface="Arial Narrow" panose="020B0606020202030204" pitchFamily="34" charset="0"/>
              </a:rPr>
              <a:t>Factor goteo        </a:t>
            </a:r>
            <a:r>
              <a:rPr lang="es-CO" sz="3600" b="1" i="1" u="sng" dirty="0">
                <a:latin typeface="Arial Narrow" panose="020B0606020202030204" pitchFamily="34" charset="0"/>
              </a:rPr>
              <a:t>volumen x Gotas</a:t>
            </a:r>
          </a:p>
          <a:p>
            <a:pPr algn="ctr"/>
            <a:r>
              <a:rPr lang="es-CO" sz="3600" b="1" i="1" dirty="0">
                <a:latin typeface="Arial Narrow" panose="020B0606020202030204" pitchFamily="34" charset="0"/>
              </a:rPr>
              <a:t>                  Tiempo </a:t>
            </a:r>
            <a:endParaRPr lang="es-MX" sz="3600" b="1" i="1" dirty="0">
              <a:latin typeface="Arial Narrow" panose="020B060602020203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9F8A3B0-5E52-48DE-A601-BA611C8880C4}"/>
              </a:ext>
            </a:extLst>
          </p:cNvPr>
          <p:cNvSpPr/>
          <p:nvPr/>
        </p:nvSpPr>
        <p:spPr>
          <a:xfrm>
            <a:off x="2806528" y="6489044"/>
            <a:ext cx="776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0" b="1" dirty="0">
                <a:solidFill>
                  <a:srgbClr val="FF0000"/>
                </a:solidFill>
                <a:latin typeface="Helvetica Neue"/>
              </a:rPr>
              <a:t>=</a:t>
            </a:r>
            <a:r>
              <a:rPr lang="es-CO" sz="6000" b="1" dirty="0">
                <a:solidFill>
                  <a:srgbClr val="002060"/>
                </a:solidFill>
                <a:latin typeface="Helvetica Neue"/>
              </a:rPr>
              <a:t> 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3065555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4"/>
          <a:stretch/>
        </p:blipFill>
        <p:spPr>
          <a:xfrm>
            <a:off x="61201" y="-49674"/>
            <a:ext cx="10826750" cy="2284908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232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212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42A42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7288754" y="6054143"/>
            <a:ext cx="1019050" cy="145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28D611BC-9DB9-48AC-A69C-242F6387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74" y="1322729"/>
            <a:ext cx="5845142" cy="675867"/>
          </a:xfrm>
        </p:spPr>
        <p:txBody>
          <a:bodyPr>
            <a:normAutofit fontScale="90000"/>
          </a:bodyPr>
          <a:lstStyle/>
          <a:p>
            <a:pPr algn="l"/>
            <a:r>
              <a:rPr lang="es-CO" sz="3400" b="1" dirty="0">
                <a:solidFill>
                  <a:prstClr val="black"/>
                </a:solidFill>
              </a:rPr>
              <a:t>FORMA DE ORDENAR</a:t>
            </a:r>
            <a:br>
              <a:rPr lang="es-CO" sz="3400" b="1" dirty="0">
                <a:solidFill>
                  <a:prstClr val="black"/>
                </a:solidFill>
              </a:rPr>
            </a:br>
            <a:r>
              <a:rPr lang="es-CO" sz="3400" b="1" dirty="0">
                <a:solidFill>
                  <a:prstClr val="black"/>
                </a:solidFill>
              </a:rPr>
              <a:t>                          LOS LÍQUIDOS</a:t>
            </a:r>
            <a:endParaRPr lang="es-MX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5859A78-265F-40DD-A981-6B7053618E19}"/>
              </a:ext>
            </a:extLst>
          </p:cNvPr>
          <p:cNvSpPr/>
          <p:nvPr/>
        </p:nvSpPr>
        <p:spPr>
          <a:xfrm>
            <a:off x="537271" y="6559168"/>
            <a:ext cx="6865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CO" sz="32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Para el calculo de la velocidad del goteo existen 3 manera de hacerlo</a:t>
            </a:r>
          </a:p>
        </p:txBody>
      </p:sp>
      <p:pic>
        <p:nvPicPr>
          <p:cNvPr id="13" name="Imagen 12" descr="http://image.slidesharecdn.com/charlaspreventis-150330183829-conversion-gate01/95/charlas-para-pacientes-cancer-cervix-8-638.jpg?cb=1427741312">
            <a:extLst>
              <a:ext uri="{FF2B5EF4-FFF2-40B4-BE49-F238E27FC236}">
                <a16:creationId xmlns:a16="http://schemas.microsoft.com/office/drawing/2014/main" id="{45670A3A-AEBB-4C82-8AE4-6349212EA8A4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27" b="88776" l="70307" r="89080">
                        <a14:backgroundMark x1="77011" y1="29592" x2="76628" y2="44898"/>
                        <a14:backgroundMark x1="77011" y1="51531" x2="77395" y2="54337"/>
                        <a14:backgroundMark x1="77395" y1="54337" x2="77395" y2="54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38" t="26891" r="8177" b="11679"/>
          <a:stretch/>
        </p:blipFill>
        <p:spPr bwMode="auto">
          <a:xfrm flipH="1">
            <a:off x="-215178" y="1252976"/>
            <a:ext cx="2123460" cy="516840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452BB67-69AB-45C6-9B58-C388CD470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796954"/>
              </p:ext>
            </p:extLst>
          </p:nvPr>
        </p:nvGraphicFramePr>
        <p:xfrm>
          <a:off x="973634" y="2224096"/>
          <a:ext cx="9790070" cy="414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3 Rectángulo">
            <a:extLst>
              <a:ext uri="{FF2B5EF4-FFF2-40B4-BE49-F238E27FC236}">
                <a16:creationId xmlns:a16="http://schemas.microsoft.com/office/drawing/2014/main" id="{92BE53CD-7890-4B88-8923-4570BFEF3C80}"/>
              </a:ext>
            </a:extLst>
          </p:cNvPr>
          <p:cNvSpPr/>
          <p:nvPr/>
        </p:nvSpPr>
        <p:spPr>
          <a:xfrm>
            <a:off x="8307804" y="78122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4A9E6A-FC31-452D-8794-46C5D511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8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7611A4D-5687-4185-86E4-7B52814513E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100000" l="0" r="100000">
                        <a14:foregroundMark x1="1011" y1="65000" x2="1896" y2="65000"/>
                        <a14:foregroundMark x1="4172" y1="54167" x2="7206" y2="55833"/>
                        <a14:foregroundMark x1="759" y1="51667" x2="99874" y2="45000"/>
                        <a14:foregroundMark x1="885" y1="39167" x2="885" y2="30000"/>
                        <a14:foregroundMark x1="1643" y1="30000" x2="16561" y2="35833"/>
                        <a14:foregroundMark x1="72566" y1="833" x2="99115" y2="13333"/>
                        <a14:backgroundMark x1="12895" y1="74167" x2="17699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-149964"/>
            <a:ext cx="10875190" cy="1801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1406630" y="1024840"/>
            <a:ext cx="3059113" cy="13033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CO" b="1" dirty="0">
                <a:solidFill>
                  <a:schemeClr val="tx1"/>
                </a:solidFill>
              </a:rPr>
              <a:t>BALANCE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22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72" y="3290588"/>
            <a:ext cx="5237626" cy="435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3 Rectángulo"/>
          <p:cNvSpPr/>
          <p:nvPr/>
        </p:nvSpPr>
        <p:spPr>
          <a:xfrm>
            <a:off x="-367955" y="7646947"/>
            <a:ext cx="3059113" cy="325243"/>
          </a:xfrm>
          <a:prstGeom prst="rect">
            <a:avLst/>
          </a:prstGeom>
        </p:spPr>
        <p:txBody>
          <a:bodyPr wrap="square" lIns="93500" tIns="46749" rIns="93500" bIns="46749">
            <a:spAutoFit/>
          </a:bodyPr>
          <a:lstStyle/>
          <a:p>
            <a:pPr algn="ctr" defTabSz="934972">
              <a:defRPr/>
            </a:pPr>
            <a:r>
              <a:rPr lang="es-CO" sz="1500" b="1" cap="all" dirty="0">
                <a:ln w="0"/>
                <a:solidFill>
                  <a:srgbClr val="549E39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Distribución de líquidos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B318E5A-6480-4522-8FB2-6716EBF1CC88}"/>
              </a:ext>
            </a:extLst>
          </p:cNvPr>
          <p:cNvSpPr/>
          <p:nvPr/>
        </p:nvSpPr>
        <p:spPr>
          <a:xfrm>
            <a:off x="354957" y="3031226"/>
            <a:ext cx="5472102" cy="1381815"/>
          </a:xfrm>
          <a:prstGeom prst="rect">
            <a:avLst/>
          </a:prstGeom>
        </p:spPr>
        <p:txBody>
          <a:bodyPr wrap="square" lIns="93500" tIns="46749" rIns="93500" bIns="46749">
            <a:spAutoFit/>
          </a:bodyPr>
          <a:lstStyle/>
          <a:p>
            <a:pPr defTabSz="934972">
              <a:lnSpc>
                <a:spcPct val="120000"/>
              </a:lnSpc>
              <a:spcBef>
                <a:spcPts val="1022"/>
              </a:spcBef>
              <a:buClr>
                <a:prstClr val="black"/>
              </a:buClr>
            </a:pPr>
            <a:r>
              <a:rPr lang="es-CO" sz="2400" dirty="0">
                <a:solidFill>
                  <a:prstClr val="black"/>
                </a:solidFill>
                <a:latin typeface="Arial Narrow" pitchFamily="34" charset="0"/>
              </a:rPr>
              <a:t>Estado en que el agua y sus solutos , están en proporciones y concentraciones normales y en los compartimientos apropiados del cuerpo.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936186" y="1925420"/>
            <a:ext cx="48647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7496"/>
            <a:r>
              <a:rPr lang="es-CO" sz="3800" b="1" cap="all" dirty="0">
                <a:solidFill>
                  <a:prstClr val="black"/>
                </a:solidFill>
              </a:rPr>
              <a:t>HIDROELECTROLÍTICO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BAFF88-5096-4107-9EC0-121D91E30901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BC43D0-0334-4142-815C-B470E6DB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75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4"/>
          <a:stretch/>
        </p:blipFill>
        <p:spPr>
          <a:xfrm>
            <a:off x="0" y="0"/>
            <a:ext cx="10826750" cy="2284908"/>
          </a:xfrm>
          <a:prstGeom prst="rect">
            <a:avLst/>
          </a:prstGeom>
          <a:ln>
            <a:noFill/>
          </a:ln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52481" y="8055519"/>
            <a:ext cx="10826750" cy="12908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249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2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86E5F1E-5FA2-4456-96EB-DDE6C7355D2F}"/>
              </a:ext>
            </a:extLst>
          </p:cNvPr>
          <p:cNvSpPr/>
          <p:nvPr/>
        </p:nvSpPr>
        <p:spPr>
          <a:xfrm>
            <a:off x="128993" y="2089183"/>
            <a:ext cx="672414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CO" sz="3600" b="1" cap="all" dirty="0">
                <a:solidFill>
                  <a:srgbClr val="002060"/>
                </a:solidFill>
              </a:rPr>
              <a:t>  </a:t>
            </a:r>
            <a:r>
              <a:rPr lang="es-CO" sz="3600" b="1" cap="all" dirty="0">
                <a:solidFill>
                  <a:srgbClr val="FF0000"/>
                </a:solidFill>
              </a:rPr>
              <a:t>a. LIQUIDOS para 24 horas  </a:t>
            </a:r>
            <a:endParaRPr lang="es-MX" sz="3600" dirty="0">
              <a:solidFill>
                <a:srgbClr val="FF0000"/>
              </a:solidFill>
            </a:endParaRPr>
          </a:p>
        </p:txBody>
      </p:sp>
      <p:sp>
        <p:nvSpPr>
          <p:cNvPr id="15" name="Título 6">
            <a:extLst>
              <a:ext uri="{FF2B5EF4-FFF2-40B4-BE49-F238E27FC236}">
                <a16:creationId xmlns:a16="http://schemas.microsoft.com/office/drawing/2014/main" id="{A7FB803C-35FF-4CAC-8C84-E790E778D595}"/>
              </a:ext>
            </a:extLst>
          </p:cNvPr>
          <p:cNvSpPr txBox="1">
            <a:spLocks/>
          </p:cNvSpPr>
          <p:nvPr/>
        </p:nvSpPr>
        <p:spPr>
          <a:xfrm>
            <a:off x="2355456" y="846992"/>
            <a:ext cx="3962440" cy="1263766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325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pic>
        <p:nvPicPr>
          <p:cNvPr id="11" name="Picture 2" descr="Resultado de imagen para gotas de agua">
            <a:extLst>
              <a:ext uri="{FF2B5EF4-FFF2-40B4-BE49-F238E27FC236}">
                <a16:creationId xmlns:a16="http://schemas.microsoft.com/office/drawing/2014/main" id="{20B68F70-1F4A-4C4A-95FA-F50C11AA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68" y="1449144"/>
            <a:ext cx="361276" cy="35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3 Rectángulo">
            <a:extLst>
              <a:ext uri="{FF2B5EF4-FFF2-40B4-BE49-F238E27FC236}">
                <a16:creationId xmlns:a16="http://schemas.microsoft.com/office/drawing/2014/main" id="{C51DC9B1-CA01-4053-8396-CFFFE5B83699}"/>
              </a:ext>
            </a:extLst>
          </p:cNvPr>
          <p:cNvSpPr/>
          <p:nvPr/>
        </p:nvSpPr>
        <p:spPr>
          <a:xfrm>
            <a:off x="8307804" y="78122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1D9FC4-47F2-4E6E-9614-6D73526F935C}"/>
              </a:ext>
            </a:extLst>
          </p:cNvPr>
          <p:cNvSpPr/>
          <p:nvPr/>
        </p:nvSpPr>
        <p:spPr>
          <a:xfrm>
            <a:off x="537271" y="3311581"/>
            <a:ext cx="9704009" cy="193899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AutoNum type="arabicPeriod"/>
            </a:pPr>
            <a:r>
              <a:rPr lang="es-ES_tradnl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Busque calculo de goteo</a:t>
            </a:r>
            <a:r>
              <a:rPr lang="es-ES_tradnl" sz="2400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es-ES_tradnl" sz="2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=</a:t>
            </a:r>
            <a:r>
              <a:rPr lang="es-ES_tradnl" sz="2400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Cantidad ordenada x Factor goteo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</a:t>
            </a:r>
          </a:p>
          <a:p>
            <a:pPr lvl="0" algn="just"/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                                                         Tiempo en minuto (horas x60)</a:t>
            </a:r>
          </a:p>
          <a:p>
            <a:pPr lvl="0" algn="just"/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</a:t>
            </a:r>
          </a:p>
          <a:p>
            <a:pPr lvl="0" algn="just"/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                                                    </a:t>
            </a:r>
            <a:r>
              <a:rPr lang="es-ES_tradnl" sz="2400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1.500 x 20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    </a:t>
            </a:r>
            <a:r>
              <a:rPr lang="es-ES_tradnl" sz="2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= 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  </a:t>
            </a:r>
            <a:r>
              <a:rPr lang="es-ES_tradnl" sz="2400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30.000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 </a:t>
            </a:r>
            <a:r>
              <a:rPr lang="es-ES_tradnl" sz="2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= 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20.83  </a:t>
            </a:r>
            <a:r>
              <a:rPr lang="es-ES_tradnl" sz="2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= 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es-ES_tradnl" sz="2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21 gota</a:t>
            </a:r>
            <a:endParaRPr lang="es-ES_tradnl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lvl="0" algn="just"/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                                                    24hs x 60      </a:t>
            </a:r>
            <a:r>
              <a:rPr lang="es-ES_tradnl" sz="2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 =      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1.440 </a:t>
            </a:r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AEB70-7EEE-45E3-832A-818C1C5A48D4}"/>
              </a:ext>
            </a:extLst>
          </p:cNvPr>
          <p:cNvSpPr/>
          <p:nvPr/>
        </p:nvSpPr>
        <p:spPr>
          <a:xfrm>
            <a:off x="5430735" y="2690522"/>
            <a:ext cx="4870244" cy="461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EJ:  S.S.N.0.9%  1.500 </a:t>
            </a:r>
            <a:r>
              <a:rPr lang="es-ES_tradnl" sz="2400" b="1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cc</a:t>
            </a:r>
            <a:r>
              <a:rPr lang="es-ES_tradnl" sz="24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para 24 horas</a:t>
            </a:r>
            <a:endParaRPr lang="es-MX" sz="2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E8CBAFD-61DC-4982-A318-ED4EA24BDD86}"/>
              </a:ext>
            </a:extLst>
          </p:cNvPr>
          <p:cNvSpPr/>
          <p:nvPr/>
        </p:nvSpPr>
        <p:spPr>
          <a:xfrm>
            <a:off x="561370" y="5569360"/>
            <a:ext cx="9704009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S_tradnl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2</a:t>
            </a:r>
            <a:r>
              <a:rPr lang="es-ES_tradnl" sz="24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. </a:t>
            </a:r>
            <a:r>
              <a:rPr lang="es-ES_tradnl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Busque numero de bolsas</a:t>
            </a:r>
            <a:r>
              <a:rPr lang="es-ES_tradnl" sz="2400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:  </a:t>
            </a:r>
            <a:r>
              <a:rPr lang="es-ES_tradnl" sz="2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= 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es-ES_tradnl" sz="2400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Cantidad de líquidos total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 </a:t>
            </a:r>
            <a:r>
              <a:rPr lang="es-ES_tradnl" sz="2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=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</a:t>
            </a:r>
            <a:r>
              <a:rPr lang="es-ES_tradnl" sz="2400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1.500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 </a:t>
            </a:r>
            <a:r>
              <a:rPr lang="es-ES_tradnl" sz="2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= 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es-ES_tradnl" sz="2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3 bolsas</a:t>
            </a:r>
            <a:r>
              <a:rPr lang="es-ES_tradnl" sz="2400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endParaRPr lang="es-CO" sz="2400" dirty="0">
              <a:solidFill>
                <a:srgbClr val="FF0000"/>
              </a:solidFill>
              <a:latin typeface="Arial Narrow" panose="020B0606020202030204" pitchFamily="34" charset="0"/>
              <a:ea typeface="Times New Roman"/>
            </a:endParaRPr>
          </a:p>
          <a:p>
            <a:pPr lvl="0" algn="just"/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                                                         Cantidad de una bolsa           500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977FCB1-74A5-4971-93EB-D58F3C44BB66}"/>
              </a:ext>
            </a:extLst>
          </p:cNvPr>
          <p:cNvSpPr/>
          <p:nvPr/>
        </p:nvSpPr>
        <p:spPr>
          <a:xfrm>
            <a:off x="503195" y="6578510"/>
            <a:ext cx="9704009" cy="120032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S_tradnl" sz="24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3. </a:t>
            </a:r>
            <a:r>
              <a:rPr lang="es-ES_tradnl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</a:rPr>
              <a:t>Busque como se debe distribuir las bolsas en 24 hora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:  (intervalo)</a:t>
            </a:r>
            <a:endParaRPr lang="es-CO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marL="114300" lvl="0" algn="just"/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 Se divide el numero horas entre el numero de bolsas    </a:t>
            </a:r>
            <a:r>
              <a:rPr lang="es-ES_tradnl" sz="2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= 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 </a:t>
            </a:r>
            <a:r>
              <a:rPr lang="es-ES_tradnl" sz="2400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24horas 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=  </a:t>
            </a:r>
            <a:r>
              <a:rPr lang="es-ES_tradnl" sz="2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8 horas</a:t>
            </a:r>
            <a:r>
              <a:rPr lang="es-ES_tradnl" sz="2400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endParaRPr lang="es-CO" sz="2400" dirty="0">
              <a:solidFill>
                <a:srgbClr val="FF0000"/>
              </a:solidFill>
              <a:latin typeface="Arial Narrow" panose="020B0606020202030204" pitchFamily="34" charset="0"/>
              <a:ea typeface="Times New Roman"/>
            </a:endParaRPr>
          </a:p>
          <a:p>
            <a:pPr lvl="0" algn="just"/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                                                                                                3 bolsas </a:t>
            </a:r>
            <a:endParaRPr lang="es-CO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E25D7AB9-F564-4D7A-A34E-A068CE76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937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4"/>
          <a:stretch/>
        </p:blipFill>
        <p:spPr>
          <a:xfrm>
            <a:off x="0" y="39370"/>
            <a:ext cx="10826750" cy="2284908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160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2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86E5F1E-5FA2-4456-96EB-DDE6C7355D2F}"/>
              </a:ext>
            </a:extLst>
          </p:cNvPr>
          <p:cNvSpPr/>
          <p:nvPr/>
        </p:nvSpPr>
        <p:spPr>
          <a:xfrm>
            <a:off x="273078" y="2141112"/>
            <a:ext cx="567368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CO" sz="3200" b="1" cap="all" dirty="0">
                <a:solidFill>
                  <a:srgbClr val="FF0000"/>
                </a:solidFill>
              </a:rPr>
              <a:t>B. LIQUIDOS A </a:t>
            </a:r>
            <a:r>
              <a:rPr lang="es-CO" sz="3200" b="1" cap="all" dirty="0" err="1">
                <a:solidFill>
                  <a:srgbClr val="FF0000"/>
                </a:solidFill>
              </a:rPr>
              <a:t>cc</a:t>
            </a:r>
            <a:r>
              <a:rPr lang="es-CO" sz="3200" b="1" cap="all" dirty="0">
                <a:solidFill>
                  <a:srgbClr val="FF0000"/>
                </a:solidFill>
              </a:rPr>
              <a:t> POR  hora  </a:t>
            </a:r>
            <a:endParaRPr lang="es-MX" sz="3200" dirty="0">
              <a:solidFill>
                <a:srgbClr val="FF0000"/>
              </a:solidFill>
            </a:endParaRPr>
          </a:p>
        </p:txBody>
      </p:sp>
      <p:sp>
        <p:nvSpPr>
          <p:cNvPr id="15" name="Título 6">
            <a:extLst>
              <a:ext uri="{FF2B5EF4-FFF2-40B4-BE49-F238E27FC236}">
                <a16:creationId xmlns:a16="http://schemas.microsoft.com/office/drawing/2014/main" id="{A7FB803C-35FF-4CAC-8C84-E790E778D595}"/>
              </a:ext>
            </a:extLst>
          </p:cNvPr>
          <p:cNvSpPr txBox="1">
            <a:spLocks/>
          </p:cNvSpPr>
          <p:nvPr/>
        </p:nvSpPr>
        <p:spPr>
          <a:xfrm>
            <a:off x="1968092" y="729013"/>
            <a:ext cx="4715440" cy="1441839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375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pic>
        <p:nvPicPr>
          <p:cNvPr id="11" name="Picture 2" descr="Resultado de imagen para gotas de agua">
            <a:extLst>
              <a:ext uri="{FF2B5EF4-FFF2-40B4-BE49-F238E27FC236}">
                <a16:creationId xmlns:a16="http://schemas.microsoft.com/office/drawing/2014/main" id="{20B68F70-1F4A-4C4A-95FA-F50C11AA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348" y="1406069"/>
            <a:ext cx="446928" cy="43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B27C56F-3DFC-4396-BABF-CB33D67DC3CF}"/>
              </a:ext>
            </a:extLst>
          </p:cNvPr>
          <p:cNvSpPr/>
          <p:nvPr/>
        </p:nvSpPr>
        <p:spPr>
          <a:xfrm>
            <a:off x="9572619" y="4386238"/>
            <a:ext cx="92044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sz="20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21 gota</a:t>
            </a:r>
            <a:endParaRPr lang="es-MX" sz="20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9759187-A3DA-4359-82F5-FDA65C660EE1}"/>
              </a:ext>
            </a:extLst>
          </p:cNvPr>
          <p:cNvSpPr/>
          <p:nvPr/>
        </p:nvSpPr>
        <p:spPr>
          <a:xfrm>
            <a:off x="8489861" y="3607018"/>
            <a:ext cx="18630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1500cc</a:t>
            </a:r>
            <a:r>
              <a:rPr lang="es-ES_tradnl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aproximado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6DE8A12-BC1A-40A3-B178-597732570E9D}"/>
              </a:ext>
            </a:extLst>
          </p:cNvPr>
          <p:cNvSpPr/>
          <p:nvPr/>
        </p:nvSpPr>
        <p:spPr>
          <a:xfrm>
            <a:off x="5436916" y="6738039"/>
            <a:ext cx="1110188" cy="41071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_tradnl" sz="20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8 HORAS</a:t>
            </a:r>
            <a:r>
              <a:rPr lang="es-ES_tradnl" sz="2000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s-MX" sz="2000" dirty="0"/>
          </a:p>
        </p:txBody>
      </p:sp>
      <p:sp>
        <p:nvSpPr>
          <p:cNvPr id="18" name="3 Rectángulo">
            <a:extLst>
              <a:ext uri="{FF2B5EF4-FFF2-40B4-BE49-F238E27FC236}">
                <a16:creationId xmlns:a16="http://schemas.microsoft.com/office/drawing/2014/main" id="{277BCD4D-8F8D-423C-B726-8460379BA555}"/>
              </a:ext>
            </a:extLst>
          </p:cNvPr>
          <p:cNvSpPr/>
          <p:nvPr/>
        </p:nvSpPr>
        <p:spPr>
          <a:xfrm>
            <a:off x="8307804" y="78122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D5BAF2-9523-4F09-AA1D-B7CC6C6CBD1C}"/>
              </a:ext>
            </a:extLst>
          </p:cNvPr>
          <p:cNvSpPr/>
          <p:nvPr/>
        </p:nvSpPr>
        <p:spPr>
          <a:xfrm>
            <a:off x="273077" y="4320705"/>
            <a:ext cx="10280594" cy="707886"/>
          </a:xfrm>
          <a:prstGeom prst="rect">
            <a:avLst/>
          </a:prstGeom>
          <a:ln>
            <a:solidFill>
              <a:srgbClr val="45852B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S_tradnl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2. Busque calculo  </a:t>
            </a:r>
            <a:r>
              <a:rPr lang="es-ES_tradnl" sz="20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es-ES_tradnl" sz="2000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 Cantidad ordenada x Factor Goteo</a:t>
            </a:r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s-ES_tradnl" sz="20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=    </a:t>
            </a:r>
            <a:r>
              <a:rPr lang="es-ES_tradnl" sz="2000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1.500 x 20</a:t>
            </a:r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  </a:t>
            </a:r>
            <a:r>
              <a:rPr lang="es-ES_tradnl" sz="20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=  </a:t>
            </a:r>
            <a:r>
              <a:rPr lang="es-ES_tradnl" sz="2000" b="1" u="sng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2000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30.000 </a:t>
            </a:r>
            <a:endParaRPr lang="es-ES_tradnl" sz="20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/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     de goteo</a:t>
            </a:r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              Tiempo en minuto (horas x60)                  24hs x 60         1.440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321DE5B-BC5E-4D4D-91DA-C3A2EE72B662}"/>
              </a:ext>
            </a:extLst>
          </p:cNvPr>
          <p:cNvSpPr/>
          <p:nvPr/>
        </p:nvSpPr>
        <p:spPr>
          <a:xfrm>
            <a:off x="273077" y="3460930"/>
            <a:ext cx="7962338" cy="646331"/>
          </a:xfrm>
          <a:prstGeom prst="rect">
            <a:avLst/>
          </a:prstGeom>
          <a:ln>
            <a:solidFill>
              <a:srgbClr val="45852B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S_tradnl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1. Busque la cantidad de liquido</a:t>
            </a:r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en 24 horas  60 x hora </a:t>
            </a:r>
            <a:r>
              <a:rPr lang="es-ES_tradnl" sz="200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cc</a:t>
            </a:r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x 24 horas  = </a:t>
            </a:r>
            <a:r>
              <a:rPr lang="es-ES_tradnl" sz="20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1.440cc</a:t>
            </a:r>
            <a:endParaRPr lang="es-CO" sz="2000" dirty="0">
              <a:solidFill>
                <a:srgbClr val="002060"/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/>
            <a:endParaRPr lang="es-CO" sz="16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F33E935-EC35-4384-AEFE-3808724C52B2}"/>
              </a:ext>
            </a:extLst>
          </p:cNvPr>
          <p:cNvSpPr/>
          <p:nvPr/>
        </p:nvSpPr>
        <p:spPr>
          <a:xfrm>
            <a:off x="5987574" y="2792465"/>
            <a:ext cx="4365298" cy="461665"/>
          </a:xfrm>
          <a:prstGeom prst="rect">
            <a:avLst/>
          </a:prstGeom>
          <a:ln>
            <a:solidFill>
              <a:srgbClr val="45852B"/>
            </a:solidFill>
          </a:ln>
        </p:spPr>
        <p:txBody>
          <a:bodyPr wrap="none">
            <a:spAutoFit/>
          </a:bodyPr>
          <a:lstStyle/>
          <a:p>
            <a:r>
              <a:rPr lang="es-CO" sz="16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24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EJ:  S.S.N.0.9%   a  60 </a:t>
            </a:r>
            <a:r>
              <a:rPr lang="es-ES_tradnl" sz="2400" b="1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cc</a:t>
            </a:r>
            <a:r>
              <a:rPr lang="es-ES_tradnl" sz="24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por hora</a:t>
            </a:r>
            <a:r>
              <a:rPr lang="es-ES_tradnl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s-MX" sz="24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CF32936-32EC-425A-BB58-BAFE1F1DFBC5}"/>
              </a:ext>
            </a:extLst>
          </p:cNvPr>
          <p:cNvSpPr/>
          <p:nvPr/>
        </p:nvSpPr>
        <p:spPr>
          <a:xfrm>
            <a:off x="296619" y="5357362"/>
            <a:ext cx="10280593" cy="70788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_tradnl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3. Busque numero de bolsas</a:t>
            </a:r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2000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:  =   </a:t>
            </a:r>
            <a:r>
              <a:rPr lang="es-ES_tradnl" sz="2000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Cantidad de líquidos total</a:t>
            </a:r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  </a:t>
            </a:r>
            <a:r>
              <a:rPr lang="es-ES_tradnl" sz="20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=  </a:t>
            </a:r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   </a:t>
            </a:r>
            <a:r>
              <a:rPr lang="es-ES_tradnl" sz="2000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1.500</a:t>
            </a:r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  </a:t>
            </a:r>
            <a:r>
              <a:rPr lang="es-ES_tradnl" sz="20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=  </a:t>
            </a:r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    </a:t>
            </a:r>
            <a:r>
              <a:rPr lang="es-ES_tradnl" sz="20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3 bolsas</a:t>
            </a:r>
            <a:r>
              <a:rPr lang="es-ES_tradnl" sz="2000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s-CO" sz="2000" dirty="0">
              <a:solidFill>
                <a:srgbClr val="FF0000"/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/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                                                          Cantidad de una bolsa                 500 </a:t>
            </a:r>
            <a:endParaRPr lang="es-CO" sz="20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5F887B3-E08F-4C92-8FB2-3CCB3700ACA1}"/>
              </a:ext>
            </a:extLst>
          </p:cNvPr>
          <p:cNvSpPr/>
          <p:nvPr/>
        </p:nvSpPr>
        <p:spPr>
          <a:xfrm>
            <a:off x="343681" y="6324440"/>
            <a:ext cx="10209990" cy="101566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S_tradnl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4. Busque como se debe distribuir las bolsas en 24 hora</a:t>
            </a:r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:  (intervalo).  Se divide </a:t>
            </a:r>
            <a:endParaRPr lang="es-CO" sz="20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  <a:p>
            <a:pPr marL="114300" lvl="0" algn="just"/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  </a:t>
            </a:r>
            <a:r>
              <a:rPr lang="es-ES_tradnl" sz="2000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Numero de horas</a:t>
            </a:r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                     </a:t>
            </a:r>
            <a:r>
              <a:rPr lang="es-ES_tradnl" sz="2000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24 horas </a:t>
            </a:r>
          </a:p>
          <a:p>
            <a:pPr marL="114300" lvl="0" algn="just"/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 Numero de bolsas                      3 bolsas </a:t>
            </a:r>
            <a:endParaRPr lang="es-CO" sz="20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3" name="Es igual a 22">
            <a:extLst>
              <a:ext uri="{FF2B5EF4-FFF2-40B4-BE49-F238E27FC236}">
                <a16:creationId xmlns:a16="http://schemas.microsoft.com/office/drawing/2014/main" id="{F8C5481A-399A-4958-95AE-DAD405061CEA}"/>
              </a:ext>
            </a:extLst>
          </p:cNvPr>
          <p:cNvSpPr/>
          <p:nvPr/>
        </p:nvSpPr>
        <p:spPr>
          <a:xfrm>
            <a:off x="2798448" y="6605909"/>
            <a:ext cx="368497" cy="558746"/>
          </a:xfrm>
          <a:prstGeom prst="mathEqual">
            <a:avLst>
              <a:gd name="adj1" fmla="val 4683"/>
              <a:gd name="adj2" fmla="val 16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4" name="Es igual a 23">
            <a:extLst>
              <a:ext uri="{FF2B5EF4-FFF2-40B4-BE49-F238E27FC236}">
                <a16:creationId xmlns:a16="http://schemas.microsoft.com/office/drawing/2014/main" id="{AF10EBEC-6E49-42A1-AE75-1CC5B101EC95}"/>
              </a:ext>
            </a:extLst>
          </p:cNvPr>
          <p:cNvSpPr/>
          <p:nvPr/>
        </p:nvSpPr>
        <p:spPr>
          <a:xfrm>
            <a:off x="4637524" y="6552899"/>
            <a:ext cx="368497" cy="787204"/>
          </a:xfrm>
          <a:prstGeom prst="mathEqual">
            <a:avLst>
              <a:gd name="adj1" fmla="val 4683"/>
              <a:gd name="adj2" fmla="val 16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735D85B-ADDD-45C5-B409-BC64CF3EF5A9}"/>
              </a:ext>
            </a:extLst>
          </p:cNvPr>
          <p:cNvSpPr/>
          <p:nvPr/>
        </p:nvSpPr>
        <p:spPr>
          <a:xfrm>
            <a:off x="8810918" y="4421907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20.83 </a:t>
            </a:r>
            <a:endParaRPr lang="es-MX" dirty="0"/>
          </a:p>
        </p:txBody>
      </p:sp>
      <p:sp>
        <p:nvSpPr>
          <p:cNvPr id="26" name="Es igual a 25">
            <a:extLst>
              <a:ext uri="{FF2B5EF4-FFF2-40B4-BE49-F238E27FC236}">
                <a16:creationId xmlns:a16="http://schemas.microsoft.com/office/drawing/2014/main" id="{6EEB3005-6978-4FF1-ABBD-152D466F85FF}"/>
              </a:ext>
            </a:extLst>
          </p:cNvPr>
          <p:cNvSpPr/>
          <p:nvPr/>
        </p:nvSpPr>
        <p:spPr>
          <a:xfrm>
            <a:off x="8442421" y="4342589"/>
            <a:ext cx="368497" cy="558746"/>
          </a:xfrm>
          <a:prstGeom prst="mathEqual">
            <a:avLst>
              <a:gd name="adj1" fmla="val 4683"/>
              <a:gd name="adj2" fmla="val 162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44E3C26D-B37A-438E-8BE1-659EC636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76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4"/>
          <a:stretch/>
        </p:blipFill>
        <p:spPr>
          <a:xfrm>
            <a:off x="0" y="0"/>
            <a:ext cx="10826750" cy="2284908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8049326"/>
            <a:ext cx="10826750" cy="141474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160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2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86E5F1E-5FA2-4456-96EB-DDE6C7355D2F}"/>
              </a:ext>
            </a:extLst>
          </p:cNvPr>
          <p:cNvSpPr/>
          <p:nvPr/>
        </p:nvSpPr>
        <p:spPr>
          <a:xfrm>
            <a:off x="0" y="1988727"/>
            <a:ext cx="6490447" cy="74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262" b="1" cap="all" dirty="0">
                <a:solidFill>
                  <a:srgbClr val="002060"/>
                </a:solidFill>
              </a:rPr>
              <a:t>  </a:t>
            </a:r>
            <a:r>
              <a:rPr lang="es-CO" sz="3200" b="1" cap="all" dirty="0">
                <a:solidFill>
                  <a:srgbClr val="FF0000"/>
                </a:solidFill>
              </a:rPr>
              <a:t>c. LIQUIDOS gotas por minuto  </a:t>
            </a:r>
            <a:endParaRPr lang="es-MX" sz="3200" dirty="0">
              <a:solidFill>
                <a:srgbClr val="FF0000"/>
              </a:solidFill>
            </a:endParaRPr>
          </a:p>
        </p:txBody>
      </p:sp>
      <p:sp>
        <p:nvSpPr>
          <p:cNvPr id="15" name="Título 6">
            <a:extLst>
              <a:ext uri="{FF2B5EF4-FFF2-40B4-BE49-F238E27FC236}">
                <a16:creationId xmlns:a16="http://schemas.microsoft.com/office/drawing/2014/main" id="{A7FB803C-35FF-4CAC-8C84-E790E778D595}"/>
              </a:ext>
            </a:extLst>
          </p:cNvPr>
          <p:cNvSpPr txBox="1">
            <a:spLocks/>
          </p:cNvSpPr>
          <p:nvPr/>
        </p:nvSpPr>
        <p:spPr>
          <a:xfrm>
            <a:off x="2142560" y="526787"/>
            <a:ext cx="4989928" cy="1449239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375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pic>
        <p:nvPicPr>
          <p:cNvPr id="11" name="Picture 2" descr="Resultado de imagen para gotas de agua">
            <a:extLst>
              <a:ext uri="{FF2B5EF4-FFF2-40B4-BE49-F238E27FC236}">
                <a16:creationId xmlns:a16="http://schemas.microsoft.com/office/drawing/2014/main" id="{20B68F70-1F4A-4C4A-95FA-F50C11AA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12" y="1185565"/>
            <a:ext cx="446928" cy="43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 Marcador de contenido">
            <a:extLst>
              <a:ext uri="{FF2B5EF4-FFF2-40B4-BE49-F238E27FC236}">
                <a16:creationId xmlns:a16="http://schemas.microsoft.com/office/drawing/2014/main" id="{42CD4FFF-1877-44AB-8619-8215C27D1E22}"/>
              </a:ext>
            </a:extLst>
          </p:cNvPr>
          <p:cNvSpPr txBox="1">
            <a:spLocks/>
          </p:cNvSpPr>
          <p:nvPr/>
        </p:nvSpPr>
        <p:spPr>
          <a:xfrm>
            <a:off x="376518" y="2800673"/>
            <a:ext cx="10165976" cy="639446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70662" indent="-270662" algn="l" defTabSz="1082650" rtl="0" eaLnBrk="1" latinLnBrk="0" hangingPunct="1">
              <a:lnSpc>
                <a:spcPct val="120000"/>
              </a:lnSpc>
              <a:spcBef>
                <a:spcPts val="1184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368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811987" indent="-270662" algn="l" defTabSz="1082650" rtl="0" eaLnBrk="1" latinLnBrk="0" hangingPunct="1">
              <a:lnSpc>
                <a:spcPct val="120000"/>
              </a:lnSpc>
              <a:spcBef>
                <a:spcPts val="592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13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353312" indent="-270662" algn="l" defTabSz="1082650" rtl="0" eaLnBrk="1" latinLnBrk="0" hangingPunct="1">
              <a:lnSpc>
                <a:spcPct val="120000"/>
              </a:lnSpc>
              <a:spcBef>
                <a:spcPts val="592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94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894637" indent="-270662" algn="l" defTabSz="1082650" rtl="0" eaLnBrk="1" latinLnBrk="0" hangingPunct="1">
              <a:lnSpc>
                <a:spcPct val="120000"/>
              </a:lnSpc>
              <a:spcBef>
                <a:spcPts val="592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58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435962" indent="-270662" algn="l" defTabSz="1082650" rtl="0" eaLnBrk="1" latinLnBrk="0" hangingPunct="1">
              <a:lnSpc>
                <a:spcPct val="120000"/>
              </a:lnSpc>
              <a:spcBef>
                <a:spcPts val="592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58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977286" indent="-270662" algn="l" defTabSz="1082650" rtl="0" eaLnBrk="1" latinLnBrk="0" hangingPunct="1">
              <a:lnSpc>
                <a:spcPct val="120000"/>
              </a:lnSpc>
              <a:spcBef>
                <a:spcPts val="592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58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518611" indent="-270662" algn="l" defTabSz="1082650" rtl="0" eaLnBrk="1" latinLnBrk="0" hangingPunct="1">
              <a:lnSpc>
                <a:spcPct val="120000"/>
              </a:lnSpc>
              <a:spcBef>
                <a:spcPts val="592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58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4059936" indent="-270662" algn="l" defTabSz="1082650" rtl="0" eaLnBrk="1" latinLnBrk="0" hangingPunct="1">
              <a:lnSpc>
                <a:spcPct val="120000"/>
              </a:lnSpc>
              <a:spcBef>
                <a:spcPts val="592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58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601261" indent="-270662" algn="l" defTabSz="1082650" rtl="0" eaLnBrk="1" latinLnBrk="0" hangingPunct="1">
              <a:lnSpc>
                <a:spcPct val="120000"/>
              </a:lnSpc>
              <a:spcBef>
                <a:spcPts val="592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58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_tradnl" sz="2000" dirty="0">
                <a:latin typeface="Arial Narrow" panose="020B0606020202030204" pitchFamily="34" charset="0"/>
                <a:ea typeface="Times New Roman"/>
              </a:rPr>
              <a:t>    </a:t>
            </a:r>
            <a:r>
              <a:rPr lang="es-ES_tradnl" sz="2400" b="1" dirty="0">
                <a:latin typeface="Arial Narrow" panose="020B0606020202030204" pitchFamily="34" charset="0"/>
                <a:ea typeface="Times New Roman"/>
              </a:rPr>
              <a:t>EJ</a:t>
            </a:r>
            <a:r>
              <a:rPr lang="es-ES_tradnl" sz="2000" b="1" dirty="0">
                <a:latin typeface="Arial Narrow" panose="020B0606020202030204" pitchFamily="34" charset="0"/>
                <a:ea typeface="Times New Roman"/>
              </a:rPr>
              <a:t> :  S.S.N. 0.9%  A 21 </a:t>
            </a:r>
            <a:r>
              <a:rPr lang="es-ES_tradnl" sz="2000" b="1" cap="none" dirty="0">
                <a:latin typeface="Arial Narrow" panose="020B0606020202030204" pitchFamily="34" charset="0"/>
                <a:ea typeface="Times New Roman"/>
              </a:rPr>
              <a:t>Gotas por Minuto       </a:t>
            </a:r>
            <a:r>
              <a:rPr lang="es-CO" sz="2000" b="1" cap="none" dirty="0">
                <a:latin typeface="Arial Narrow" panose="020B0606020202030204" pitchFamily="34" charset="0"/>
                <a:ea typeface="Times New Roman"/>
              </a:rPr>
              <a:t>       </a:t>
            </a:r>
            <a:r>
              <a:rPr lang="es-ES_tradnl" sz="2000" b="1" cap="none" dirty="0">
                <a:latin typeface="Arial Narrow" panose="020B0606020202030204" pitchFamily="34" charset="0"/>
                <a:ea typeface="Times New Roman"/>
              </a:rPr>
              <a:t> </a:t>
            </a:r>
            <a:r>
              <a:rPr lang="es-ES_tradnl" sz="2000" cap="none" dirty="0">
                <a:latin typeface="Arial Narrow" panose="020B0606020202030204" pitchFamily="34" charset="0"/>
                <a:ea typeface="Times New Roman"/>
              </a:rPr>
              <a:t>Busque la cantidad de líquido en 24 horas</a:t>
            </a:r>
            <a:endParaRPr lang="es-CO" sz="2000" dirty="0">
              <a:latin typeface="Arial Narrow" panose="020B0606020202030204" pitchFamily="34" charset="0"/>
              <a:ea typeface="Times New Roman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_tradnl" sz="2000" b="1" dirty="0">
                <a:latin typeface="Arial Narrow" panose="020B0606020202030204" pitchFamily="34" charset="0"/>
                <a:ea typeface="Times New Roman"/>
              </a:rPr>
              <a:t> 1. Goteo</a:t>
            </a:r>
            <a:r>
              <a:rPr lang="es-ES_tradnl" sz="2000" dirty="0">
                <a:latin typeface="Arial Narrow" panose="020B0606020202030204" pitchFamily="34" charset="0"/>
                <a:ea typeface="Times New Roman"/>
              </a:rPr>
              <a:t> =   </a:t>
            </a:r>
            <a:r>
              <a:rPr lang="es-ES_tradnl" sz="2000" u="sng" cap="none" dirty="0">
                <a:latin typeface="Arial Narrow" panose="020B0606020202030204" pitchFamily="34" charset="0"/>
                <a:ea typeface="Times New Roman"/>
              </a:rPr>
              <a:t>Cantidad ordenada x factor goteo</a:t>
            </a:r>
            <a:r>
              <a:rPr lang="es-ES_tradnl" sz="2000" cap="none" dirty="0">
                <a:latin typeface="Arial Narrow" panose="020B0606020202030204" pitchFamily="34" charset="0"/>
                <a:ea typeface="Times New Roman"/>
              </a:rPr>
              <a:t>     </a:t>
            </a:r>
            <a:r>
              <a:rPr lang="es-ES_tradnl" sz="2000" b="1" cap="none" dirty="0">
                <a:latin typeface="Arial Narrow" panose="020B0606020202030204" pitchFamily="34" charset="0"/>
                <a:ea typeface="Times New Roman"/>
              </a:rPr>
              <a:t>despejando formula</a:t>
            </a:r>
            <a:r>
              <a:rPr lang="es-ES_tradnl" sz="2000" cap="none" dirty="0">
                <a:latin typeface="Arial Narrow" panose="020B0606020202030204" pitchFamily="34" charset="0"/>
                <a:ea typeface="Times New Roman"/>
              </a:rPr>
              <a:t>  = </a:t>
            </a:r>
            <a:endParaRPr lang="es-CO" sz="2000" cap="none" dirty="0">
              <a:latin typeface="Arial Narrow" panose="020B0606020202030204" pitchFamily="34" charset="0"/>
              <a:ea typeface="Times New Roman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CO" sz="2000" cap="none" dirty="0">
                <a:latin typeface="Arial Narrow" panose="020B0606020202030204" pitchFamily="34" charset="0"/>
                <a:ea typeface="Times New Roman"/>
              </a:rPr>
              <a:t>                          </a:t>
            </a:r>
            <a:r>
              <a:rPr lang="es-ES_tradnl" sz="2000" cap="none" dirty="0">
                <a:latin typeface="Arial Narrow" panose="020B0606020202030204" pitchFamily="34" charset="0"/>
                <a:ea typeface="Times New Roman"/>
              </a:rPr>
              <a:t> tiempo en minuto (horas x60)                </a:t>
            </a:r>
            <a:r>
              <a:rPr lang="es-ES_tradnl" sz="2000" dirty="0">
                <a:latin typeface="Arial Narrow" panose="020B0606020202030204" pitchFamily="34" charset="0"/>
                <a:ea typeface="Times New Roman"/>
              </a:rPr>
              <a:t> </a:t>
            </a:r>
            <a:endParaRPr lang="es-CO" sz="2000" dirty="0">
              <a:latin typeface="Arial Narrow" panose="020B0606020202030204" pitchFamily="34" charset="0"/>
              <a:ea typeface="Times New Roman"/>
            </a:endParaRP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_tradnl" sz="2000" b="1" dirty="0">
                <a:latin typeface="Arial Narrow" panose="020B0606020202030204" pitchFamily="34" charset="0"/>
                <a:ea typeface="Times New Roman"/>
              </a:rPr>
              <a:t>2. Cantidad de líquido</a:t>
            </a:r>
            <a:r>
              <a:rPr lang="es-ES_tradnl" sz="2000" dirty="0">
                <a:latin typeface="Arial Narrow" panose="020B0606020202030204" pitchFamily="34" charset="0"/>
                <a:ea typeface="Times New Roman"/>
              </a:rPr>
              <a:t>.= </a:t>
            </a:r>
            <a:r>
              <a:rPr lang="es-ES_tradnl" sz="2000" u="sng" cap="none" dirty="0">
                <a:latin typeface="Arial Narrow" panose="020B0606020202030204" pitchFamily="34" charset="0"/>
                <a:ea typeface="Times New Roman"/>
              </a:rPr>
              <a:t>Tiempo en minuto</a:t>
            </a:r>
            <a:r>
              <a:rPr lang="es-ES_tradnl" sz="2000" u="sng" dirty="0">
                <a:latin typeface="Arial Narrow" panose="020B0606020202030204" pitchFamily="34" charset="0"/>
                <a:ea typeface="Times New Roman"/>
              </a:rPr>
              <a:t>(24 horas) x 60 </a:t>
            </a:r>
            <a:r>
              <a:rPr lang="es-ES_tradnl" sz="2000" u="sng" cap="none" dirty="0">
                <a:latin typeface="Arial Narrow" panose="020B0606020202030204" pitchFamily="34" charset="0"/>
                <a:ea typeface="Times New Roman"/>
              </a:rPr>
              <a:t>minuto</a:t>
            </a:r>
            <a:r>
              <a:rPr lang="es-CO" sz="2000" u="sng" dirty="0">
                <a:latin typeface="Arial Narrow" panose="020B0606020202030204" pitchFamily="34" charset="0"/>
                <a:ea typeface="Times New Roman"/>
              </a:rPr>
              <a:t>) x </a:t>
            </a:r>
            <a:r>
              <a:rPr lang="es-CO" sz="2000" u="sng" cap="none" dirty="0">
                <a:latin typeface="Arial Narrow" panose="020B0606020202030204" pitchFamily="34" charset="0"/>
                <a:ea typeface="Times New Roman"/>
              </a:rPr>
              <a:t>Goteo</a:t>
            </a:r>
            <a:r>
              <a:rPr lang="es-CO" sz="2000" dirty="0">
                <a:latin typeface="Arial Narrow" panose="020B0606020202030204" pitchFamily="34" charset="0"/>
                <a:ea typeface="Times New Roman"/>
              </a:rPr>
              <a:t>=  </a:t>
            </a:r>
            <a:r>
              <a:rPr lang="es-CO" sz="2000" u="sng" dirty="0">
                <a:latin typeface="Arial Narrow" panose="020B0606020202030204" pitchFamily="34" charset="0"/>
                <a:ea typeface="Times New Roman"/>
              </a:rPr>
              <a:t>1.440 x  21 </a:t>
            </a:r>
            <a:r>
              <a:rPr lang="es-CO" sz="2000" dirty="0">
                <a:latin typeface="Arial Narrow" panose="020B0606020202030204" pitchFamily="34" charset="0"/>
                <a:ea typeface="Times New Roman"/>
              </a:rPr>
              <a:t>=                                   </a:t>
            </a:r>
            <a:r>
              <a:rPr lang="es-CO" sz="2000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</a:rPr>
              <a:t>F</a:t>
            </a:r>
            <a:r>
              <a:rPr lang="es-CO" sz="2000" dirty="0">
                <a:latin typeface="Arial Narrow" panose="020B0606020202030204" pitchFamily="34" charset="0"/>
                <a:ea typeface="Times New Roman"/>
              </a:rPr>
              <a:t>                                                                                   </a:t>
            </a:r>
            <a:r>
              <a:rPr lang="es-CO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Factor Goteo</a:t>
            </a:r>
            <a:r>
              <a:rPr lang="es-CO" sz="2000" dirty="0">
                <a:latin typeface="Arial Narrow" panose="020B0606020202030204" pitchFamily="34" charset="0"/>
                <a:ea typeface="Times New Roman"/>
              </a:rPr>
              <a:t>                                             20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_tradnl" sz="2000" dirty="0">
                <a:latin typeface="Arial Narrow" panose="020B0606020202030204" pitchFamily="34" charset="0"/>
                <a:ea typeface="Times New Roman"/>
              </a:rPr>
              <a:t>                                                        </a:t>
            </a:r>
            <a:endParaRPr lang="es-CO" sz="2000" dirty="0">
              <a:latin typeface="Arial Narrow" panose="020B0606020202030204" pitchFamily="34" charset="0"/>
              <a:ea typeface="Times New Roman"/>
            </a:endParaRP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_tradnl" sz="2000" b="1" dirty="0">
                <a:latin typeface="Arial Narrow" panose="020B0606020202030204" pitchFamily="34" charset="0"/>
                <a:ea typeface="Times New Roman"/>
              </a:rPr>
              <a:t>3. Busque numero de bolsas </a:t>
            </a:r>
            <a:r>
              <a:rPr lang="es-ES_tradnl" sz="2000" dirty="0">
                <a:latin typeface="Arial Narrow" panose="020B0606020202030204" pitchFamily="34" charset="0"/>
                <a:ea typeface="Times New Roman"/>
              </a:rPr>
              <a:t>: </a:t>
            </a:r>
            <a:r>
              <a:rPr lang="es-ES_tradnl" sz="2000" cap="none" dirty="0">
                <a:latin typeface="Arial Narrow" panose="020B0606020202030204" pitchFamily="34" charset="0"/>
                <a:ea typeface="Times New Roman"/>
              </a:rPr>
              <a:t>=   </a:t>
            </a:r>
            <a:r>
              <a:rPr lang="es-ES_tradnl" sz="2000" u="sng" cap="none" dirty="0">
                <a:latin typeface="Arial Narrow" panose="020B0606020202030204" pitchFamily="34" charset="0"/>
                <a:ea typeface="Times New Roman"/>
              </a:rPr>
              <a:t>Cantidad de Líquidos total</a:t>
            </a:r>
            <a:r>
              <a:rPr lang="es-ES_tradnl" sz="2000" cap="none" dirty="0">
                <a:latin typeface="Arial Narrow" panose="020B0606020202030204" pitchFamily="34" charset="0"/>
                <a:ea typeface="Times New Roman"/>
              </a:rPr>
              <a:t>   </a:t>
            </a:r>
            <a:r>
              <a:rPr lang="es-ES_tradnl" sz="2000" dirty="0">
                <a:latin typeface="Arial Narrow" panose="020B0606020202030204" pitchFamily="34" charset="0"/>
                <a:ea typeface="Times New Roman"/>
              </a:rPr>
              <a:t>=      </a:t>
            </a:r>
            <a:r>
              <a:rPr lang="es-ES_tradnl" sz="2000" u="sng" dirty="0">
                <a:latin typeface="Arial Narrow" panose="020B0606020202030204" pitchFamily="34" charset="0"/>
                <a:ea typeface="Times New Roman"/>
              </a:rPr>
              <a:t>1.500</a:t>
            </a:r>
            <a:r>
              <a:rPr lang="es-ES_tradnl" sz="2000" dirty="0">
                <a:latin typeface="Arial Narrow" panose="020B0606020202030204" pitchFamily="34" charset="0"/>
                <a:ea typeface="Times New Roman"/>
              </a:rPr>
              <a:t>   =</a:t>
            </a:r>
            <a:endParaRPr lang="es-CO" sz="2000" dirty="0">
              <a:solidFill>
                <a:srgbClr val="FF0000"/>
              </a:solidFill>
              <a:latin typeface="Arial Narrow" panose="020B0606020202030204" pitchFamily="34" charset="0"/>
              <a:ea typeface="Times New Roman"/>
            </a:endParaRP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CO" sz="2000" dirty="0">
                <a:latin typeface="Arial Narrow" panose="020B0606020202030204" pitchFamily="34" charset="0"/>
                <a:ea typeface="Times New Roman"/>
              </a:rPr>
              <a:t>                                                                     </a:t>
            </a:r>
            <a:r>
              <a:rPr lang="es-ES_tradnl" sz="2000" cap="none" dirty="0">
                <a:latin typeface="Arial Narrow" panose="020B0606020202030204" pitchFamily="34" charset="0"/>
                <a:ea typeface="Times New Roman"/>
              </a:rPr>
              <a:t>Cantidad de una bolsa                     </a:t>
            </a:r>
            <a:r>
              <a:rPr lang="es-ES_tradnl" sz="2000" dirty="0">
                <a:latin typeface="Arial Narrow" panose="020B0606020202030204" pitchFamily="34" charset="0"/>
                <a:ea typeface="Times New Roman"/>
              </a:rPr>
              <a:t>500</a:t>
            </a:r>
            <a:endParaRPr lang="es-CO" sz="2000" dirty="0">
              <a:latin typeface="Arial Narrow" panose="020B0606020202030204" pitchFamily="34" charset="0"/>
              <a:ea typeface="Times New Roman"/>
            </a:endParaRP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_tradnl" sz="2000" b="1" dirty="0">
                <a:latin typeface="Arial Narrow" panose="020B0606020202030204" pitchFamily="34" charset="0"/>
                <a:ea typeface="Times New Roman"/>
              </a:rPr>
              <a:t>4. </a:t>
            </a:r>
            <a:r>
              <a:rPr lang="es-ES_tradnl" sz="2000" dirty="0">
                <a:latin typeface="Arial Narrow" panose="020B0606020202030204" pitchFamily="34" charset="0"/>
                <a:ea typeface="Times New Roman"/>
              </a:rPr>
              <a:t>Busque como se debe </a:t>
            </a:r>
            <a:r>
              <a:rPr lang="es-ES_tradnl" sz="2000" b="1" dirty="0">
                <a:latin typeface="Arial Narrow" panose="020B0606020202030204" pitchFamily="34" charset="0"/>
                <a:ea typeface="Times New Roman"/>
              </a:rPr>
              <a:t>distribuir las bolsas en 24 hora</a:t>
            </a:r>
            <a:endParaRPr lang="es-CO" sz="2000" dirty="0">
              <a:latin typeface="Arial Narrow" panose="020B0606020202030204" pitchFamily="34" charset="0"/>
              <a:ea typeface="Times New Roman"/>
            </a:endParaRP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_tradnl" sz="2000" cap="none" dirty="0">
                <a:latin typeface="Arial Narrow" panose="020B0606020202030204" pitchFamily="34" charset="0"/>
                <a:ea typeface="Times New Roman"/>
              </a:rPr>
              <a:t>Se divide el numero horas entre el numero de bolsas    </a:t>
            </a:r>
            <a:r>
              <a:rPr lang="es-ES_tradnl" sz="2000" dirty="0">
                <a:latin typeface="Arial Narrow" panose="020B0606020202030204" pitchFamily="34" charset="0"/>
                <a:ea typeface="Times New Roman"/>
              </a:rPr>
              <a:t>=    </a:t>
            </a:r>
            <a:r>
              <a:rPr lang="es-ES_tradnl" sz="2000" u="sng" dirty="0">
                <a:latin typeface="Arial Narrow" panose="020B0606020202030204" pitchFamily="34" charset="0"/>
                <a:ea typeface="Times New Roman"/>
              </a:rPr>
              <a:t>24HORAS </a:t>
            </a:r>
            <a:r>
              <a:rPr lang="es-ES_tradnl" sz="2000" dirty="0">
                <a:latin typeface="Arial Narrow" panose="020B0606020202030204" pitchFamily="34" charset="0"/>
                <a:ea typeface="Times New Roman"/>
              </a:rPr>
              <a:t>  =</a:t>
            </a:r>
            <a:endParaRPr lang="es-CO" sz="2000" dirty="0">
              <a:solidFill>
                <a:srgbClr val="FF0000"/>
              </a:solidFill>
              <a:latin typeface="Arial Narrow" panose="020B0606020202030204" pitchFamily="34" charset="0"/>
              <a:ea typeface="Times New Roman"/>
            </a:endParaRP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_tradnl" sz="2000" dirty="0">
                <a:latin typeface="Arial Narrow" panose="020B0606020202030204" pitchFamily="34" charset="0"/>
                <a:ea typeface="Times New Roman"/>
              </a:rPr>
              <a:t>                                                                                                                           </a:t>
            </a:r>
            <a:r>
              <a:rPr lang="es-ES_tradnl" sz="20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3 BOLSAS</a:t>
            </a:r>
            <a:endParaRPr lang="es-ES_tradnl" sz="2000" dirty="0"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061D07E-D093-43F1-88B8-899CBB013297}"/>
              </a:ext>
            </a:extLst>
          </p:cNvPr>
          <p:cNvSpPr/>
          <p:nvPr/>
        </p:nvSpPr>
        <p:spPr>
          <a:xfrm>
            <a:off x="7132488" y="4931170"/>
            <a:ext cx="3198311" cy="40011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CO" sz="2000" b="1" dirty="0">
                <a:latin typeface="Arial Narrow" panose="020B0606020202030204" pitchFamily="34" charset="0"/>
                <a:ea typeface="Times New Roman"/>
              </a:rPr>
              <a:t>1.512     </a:t>
            </a:r>
            <a:r>
              <a:rPr lang="es-ES_tradnl" sz="2000" b="1" dirty="0">
                <a:latin typeface="Arial Narrow" panose="020B0606020202030204" pitchFamily="34" charset="0"/>
                <a:ea typeface="Times New Roman"/>
              </a:rPr>
              <a:t>aproximando  </a:t>
            </a:r>
            <a:r>
              <a:rPr lang="es-CO" sz="20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=  1.500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5CB44E2-7E06-4129-A1B5-B3420CBE9C21}"/>
              </a:ext>
            </a:extLst>
          </p:cNvPr>
          <p:cNvSpPr/>
          <p:nvPr/>
        </p:nvSpPr>
        <p:spPr>
          <a:xfrm>
            <a:off x="8917244" y="5496609"/>
            <a:ext cx="1024639" cy="40011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_tradnl" sz="20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3 bolsas</a:t>
            </a:r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A888479-EE33-4E91-95FD-9F4C60ED4916}"/>
              </a:ext>
            </a:extLst>
          </p:cNvPr>
          <p:cNvSpPr/>
          <p:nvPr/>
        </p:nvSpPr>
        <p:spPr>
          <a:xfrm>
            <a:off x="8869153" y="6853118"/>
            <a:ext cx="1120820" cy="40011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ES_tradnl" sz="20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8 HORAS</a:t>
            </a:r>
            <a:endParaRPr lang="es-MX" dirty="0"/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id="{E61E473F-87F1-4026-AB28-58B3FE6D186E}"/>
              </a:ext>
            </a:extLst>
          </p:cNvPr>
          <p:cNvSpPr/>
          <p:nvPr/>
        </p:nvSpPr>
        <p:spPr>
          <a:xfrm>
            <a:off x="-46065" y="7709685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0782B69C-C23C-4284-8591-081ACA36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139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</p:nvPr>
        </p:nvGraphicFramePr>
        <p:xfrm>
          <a:off x="2687234" y="4375623"/>
          <a:ext cx="5452284" cy="396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7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49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300">
                          <a:effectLst/>
                        </a:rPr>
                        <a:t>NOMBRE:</a:t>
                      </a:r>
                      <a:endParaRPr lang="es-CO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300">
                          <a:effectLst/>
                        </a:rPr>
                        <a:t>FECHA:</a:t>
                      </a:r>
                      <a:endParaRPr lang="es-CO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/>
                </a:tc>
                <a:tc>
                  <a:txBody>
                    <a:bodyPr/>
                    <a:lstStyle/>
                    <a:p>
                      <a:pPr marL="3175" algn="just">
                        <a:spcAft>
                          <a:spcPts val="0"/>
                        </a:spcAft>
                      </a:pPr>
                      <a:r>
                        <a:rPr lang="es-ES_tradnl" sz="1300">
                          <a:effectLst/>
                        </a:rPr>
                        <a:t>N° DE CAMA:</a:t>
                      </a:r>
                      <a:endParaRPr lang="es-CO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38205"/>
              </p:ext>
            </p:extLst>
          </p:nvPr>
        </p:nvGraphicFramePr>
        <p:xfrm>
          <a:off x="420713" y="3627849"/>
          <a:ext cx="9692642" cy="353888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72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2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b="1" i="1" u="none" dirty="0">
                          <a:solidFill>
                            <a:schemeClr val="tx1"/>
                          </a:solidFill>
                          <a:effectLst/>
                        </a:rPr>
                        <a:t>GOTEO</a:t>
                      </a:r>
                      <a:endParaRPr lang="es-CO" sz="2400" b="1" i="1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b="1" i="1" u="none" dirty="0">
                          <a:solidFill>
                            <a:schemeClr val="tx1"/>
                          </a:solidFill>
                          <a:effectLst/>
                        </a:rPr>
                        <a:t>SOLUCION -</a:t>
                      </a:r>
                      <a:r>
                        <a:rPr lang="es-ES_tradnl" sz="2400" b="1" i="1" u="non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_tradnl" sz="2400" b="1" i="1" u="none" dirty="0">
                          <a:solidFill>
                            <a:schemeClr val="tx1"/>
                          </a:solidFill>
                          <a:effectLst/>
                        </a:rPr>
                        <a:t>CANTIDAD</a:t>
                      </a:r>
                      <a:endParaRPr lang="es-CO" sz="2400" b="1" i="1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b="1" i="1" u="none" dirty="0">
                          <a:solidFill>
                            <a:schemeClr val="tx1"/>
                          </a:solidFill>
                          <a:effectLst/>
                        </a:rPr>
                        <a:t>MEZCLA</a:t>
                      </a:r>
                      <a:endParaRPr lang="es-CO" sz="2400" b="1" i="1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b="1" i="1" u="none" dirty="0">
                          <a:solidFill>
                            <a:schemeClr val="tx1"/>
                          </a:solidFill>
                          <a:effectLst/>
                        </a:rPr>
                        <a:t>H.I</a:t>
                      </a:r>
                      <a:endParaRPr lang="es-CO" sz="2400" b="1" i="1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b="1" i="1" u="none" dirty="0">
                          <a:solidFill>
                            <a:schemeClr val="tx1"/>
                          </a:solidFill>
                          <a:effectLst/>
                        </a:rPr>
                        <a:t>H.T</a:t>
                      </a:r>
                      <a:endParaRPr lang="es-CO" sz="2400" b="1" i="1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b="1" i="1" u="none" dirty="0">
                          <a:solidFill>
                            <a:schemeClr val="tx1"/>
                          </a:solidFill>
                          <a:effectLst/>
                        </a:rPr>
                        <a:t>FIRMA</a:t>
                      </a:r>
                      <a:endParaRPr lang="es-CO" sz="2400" b="1" i="1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0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21 </a:t>
                      </a:r>
                      <a:r>
                        <a:rPr lang="es-ES_tradnl" sz="2400" b="0" dirty="0" err="1">
                          <a:effectLst/>
                          <a:latin typeface="Arial Narrow" panose="020B0606020202030204" pitchFamily="34" charset="0"/>
                        </a:rPr>
                        <a:t>gotax</a:t>
                      </a: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’</a:t>
                      </a:r>
                      <a:endParaRPr lang="es-CO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S.S.N  0.9%  500cc</a:t>
                      </a:r>
                      <a:endParaRPr lang="es-CO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5 cc K</a:t>
                      </a:r>
                      <a:endParaRPr lang="es-CO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s-CO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400" b="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s-CO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effectLst/>
                        </a:rPr>
                        <a:t> 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21 </a:t>
                      </a:r>
                      <a:r>
                        <a:rPr lang="es-ES_tradnl" sz="2400" b="0" dirty="0" err="1">
                          <a:effectLst/>
                          <a:latin typeface="Arial Narrow" panose="020B0606020202030204" pitchFamily="34" charset="0"/>
                        </a:rPr>
                        <a:t>gotax</a:t>
                      </a: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’</a:t>
                      </a:r>
                      <a:endParaRPr lang="es-CO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S.S.N  0.9%  500cc</a:t>
                      </a:r>
                      <a:endParaRPr lang="es-CO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5 cc k</a:t>
                      </a:r>
                      <a:endParaRPr lang="es-CO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s-CO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400" b="0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es-CO" sz="24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effectLst/>
                        </a:rPr>
                        <a:t> 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2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21 </a:t>
                      </a:r>
                      <a:r>
                        <a:rPr lang="es-ES_tradnl" sz="2400" b="0" dirty="0" err="1">
                          <a:effectLst/>
                          <a:latin typeface="Arial Narrow" panose="020B0606020202030204" pitchFamily="34" charset="0"/>
                        </a:rPr>
                        <a:t>gotax</a:t>
                      </a: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’</a:t>
                      </a:r>
                      <a:endParaRPr lang="es-CO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S.S.N  0.9%  500cc</a:t>
                      </a:r>
                      <a:endParaRPr lang="es-CO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5 cc k</a:t>
                      </a:r>
                      <a:endParaRPr lang="es-CO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es-CO" sz="24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s-CO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b="1" dirty="0" err="1">
                          <a:effectLst/>
                        </a:rPr>
                        <a:t>D.Fernández</a:t>
                      </a:r>
                      <a:r>
                        <a:rPr lang="es-ES_tradnl" sz="1600" b="1" dirty="0">
                          <a:effectLst/>
                        </a:rPr>
                        <a:t> 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85543" y="42588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233"/>
            <a:ext cx="10826750" cy="1833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12" name="3 Rectángulo"/>
          <p:cNvSpPr/>
          <p:nvPr/>
        </p:nvSpPr>
        <p:spPr>
          <a:xfrm>
            <a:off x="1448811" y="479135"/>
            <a:ext cx="2174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400" b="1" cap="all" dirty="0">
                <a:ln w="0"/>
                <a:solidFill>
                  <a:srgbClr val="549E39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Distribución de líquidos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E8106A-1597-4072-9243-BFA99CB00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223"/>
          <a:stretch/>
        </p:blipFill>
        <p:spPr>
          <a:xfrm>
            <a:off x="365941" y="1997863"/>
            <a:ext cx="9802187" cy="1578201"/>
          </a:xfrm>
          <a:prstGeom prst="rect">
            <a:avLst/>
          </a:prstGeom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00C8981-8498-470C-9EF8-3913E2A1B7A9}"/>
              </a:ext>
            </a:extLst>
          </p:cNvPr>
          <p:cNvSpPr/>
          <p:nvPr/>
        </p:nvSpPr>
        <p:spPr>
          <a:xfrm>
            <a:off x="52481" y="8055519"/>
            <a:ext cx="10826750" cy="12908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Rectángulo">
            <a:extLst>
              <a:ext uri="{FF2B5EF4-FFF2-40B4-BE49-F238E27FC236}">
                <a16:creationId xmlns:a16="http://schemas.microsoft.com/office/drawing/2014/main" id="{5A9204CD-0ACF-4FBA-879F-D065428E59CA}"/>
              </a:ext>
            </a:extLst>
          </p:cNvPr>
          <p:cNvSpPr/>
          <p:nvPr/>
        </p:nvSpPr>
        <p:spPr>
          <a:xfrm>
            <a:off x="-163749" y="7747742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BA1FB0D-0115-41E7-942A-887B337B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2" descr="Imagen relacionada">
            <a:extLst>
              <a:ext uri="{FF2B5EF4-FFF2-40B4-BE49-F238E27FC236}">
                <a16:creationId xmlns:a16="http://schemas.microsoft.com/office/drawing/2014/main" id="{05E35C94-F14E-4664-9C23-A64403DE9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842804" y="1045082"/>
            <a:ext cx="606007" cy="8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296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4"/>
          <a:stretch/>
        </p:blipFill>
        <p:spPr>
          <a:xfrm>
            <a:off x="0" y="-16877"/>
            <a:ext cx="10826750" cy="2284908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238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2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86E5F1E-5FA2-4456-96EB-DDE6C7355D2F}"/>
              </a:ext>
            </a:extLst>
          </p:cNvPr>
          <p:cNvSpPr/>
          <p:nvPr/>
        </p:nvSpPr>
        <p:spPr>
          <a:xfrm>
            <a:off x="527041" y="2018192"/>
            <a:ext cx="8884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cap="all" dirty="0">
                <a:solidFill>
                  <a:prstClr val="black"/>
                </a:solidFill>
                <a:ea typeface="Times New Roman"/>
              </a:rPr>
              <a:t>DISTRIBUCIÓN DE LAS BOLSAS  CUANDO SON IMPARES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15" name="Título 6">
            <a:extLst>
              <a:ext uri="{FF2B5EF4-FFF2-40B4-BE49-F238E27FC236}">
                <a16:creationId xmlns:a16="http://schemas.microsoft.com/office/drawing/2014/main" id="{A7FB803C-35FF-4CAC-8C84-E790E778D595}"/>
              </a:ext>
            </a:extLst>
          </p:cNvPr>
          <p:cNvSpPr txBox="1">
            <a:spLocks/>
          </p:cNvSpPr>
          <p:nvPr/>
        </p:nvSpPr>
        <p:spPr>
          <a:xfrm>
            <a:off x="1959915" y="741960"/>
            <a:ext cx="4989928" cy="1449239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375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pic>
        <p:nvPicPr>
          <p:cNvPr id="11" name="Picture 2" descr="Resultado de imagen para gotas de agua">
            <a:extLst>
              <a:ext uri="{FF2B5EF4-FFF2-40B4-BE49-F238E27FC236}">
                <a16:creationId xmlns:a16="http://schemas.microsoft.com/office/drawing/2014/main" id="{20B68F70-1F4A-4C4A-95FA-F50C11AA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37" y="1368187"/>
            <a:ext cx="446928" cy="43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34A1041-3310-424C-B281-4DA3BDCA6763}"/>
              </a:ext>
            </a:extLst>
          </p:cNvPr>
          <p:cNvSpPr/>
          <p:nvPr/>
        </p:nvSpPr>
        <p:spPr>
          <a:xfrm>
            <a:off x="369727" y="2734830"/>
            <a:ext cx="9029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b="1" dirty="0">
                <a:solidFill>
                  <a:prstClr val="black"/>
                </a:solidFill>
                <a:latin typeface="Calibri"/>
                <a:ea typeface="Times New Roman"/>
              </a:rPr>
              <a:t>Ejemplo:</a:t>
            </a:r>
            <a:r>
              <a:rPr lang="es-ES_tradnl" sz="2000" b="1" dirty="0">
                <a:solidFill>
                  <a:prstClr val="black"/>
                </a:solidFill>
                <a:latin typeface="Calibri"/>
                <a:ea typeface="Times New Roman"/>
              </a:rPr>
              <a:t> S.S.N.0.9%  2.500 </a:t>
            </a:r>
            <a:r>
              <a:rPr lang="es-ES_tradnl" sz="2000" b="1" dirty="0" err="1">
                <a:solidFill>
                  <a:prstClr val="black"/>
                </a:solidFill>
                <a:latin typeface="Calibri"/>
                <a:ea typeface="Times New Roman"/>
              </a:rPr>
              <a:t>cc</a:t>
            </a:r>
            <a:r>
              <a:rPr lang="es-ES_tradnl" sz="2000" b="1" dirty="0">
                <a:solidFill>
                  <a:prstClr val="black"/>
                </a:solidFill>
                <a:latin typeface="Calibri"/>
                <a:ea typeface="Times New Roman"/>
              </a:rPr>
              <a:t> para 24 horas </a:t>
            </a:r>
            <a:r>
              <a:rPr lang="es-CO" sz="2000" b="1" dirty="0">
                <a:solidFill>
                  <a:prstClr val="black"/>
                </a:solidFill>
                <a:latin typeface="Calibri"/>
                <a:ea typeface="Times New Roman"/>
              </a:rPr>
              <a:t>+ 5 </a:t>
            </a:r>
            <a:r>
              <a:rPr lang="es-CO" sz="2000" b="1" dirty="0" err="1">
                <a:solidFill>
                  <a:prstClr val="black"/>
                </a:solidFill>
                <a:latin typeface="Calibri"/>
                <a:ea typeface="Times New Roman"/>
              </a:rPr>
              <a:t>Na</a:t>
            </a:r>
            <a:r>
              <a:rPr lang="es-CO" sz="2000" b="1" dirty="0">
                <a:solidFill>
                  <a:prstClr val="black"/>
                </a:solidFill>
                <a:latin typeface="Calibri"/>
                <a:ea typeface="Times New Roman"/>
              </a:rPr>
              <a:t> y 5 K  en cada 500 de solución</a:t>
            </a:r>
            <a:endParaRPr lang="es-CO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6B1508A-3486-42A8-8B35-4CABCEC70B96}"/>
              </a:ext>
            </a:extLst>
          </p:cNvPr>
          <p:cNvSpPr/>
          <p:nvPr/>
        </p:nvSpPr>
        <p:spPr>
          <a:xfrm>
            <a:off x="504243" y="3326362"/>
            <a:ext cx="77461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_tradnl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1. Busque numero de bolsas</a:t>
            </a:r>
            <a:r>
              <a:rPr lang="es-ES_tradnl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:  =   </a:t>
            </a:r>
            <a:r>
              <a:rPr lang="es-ES_tradnl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Cantidad de líquidos total</a:t>
            </a:r>
            <a:r>
              <a:rPr lang="es-ES_tradnl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  =      </a:t>
            </a:r>
            <a:r>
              <a:rPr lang="es-ES_tradnl" u="sng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2.500</a:t>
            </a:r>
            <a:r>
              <a:rPr lang="es-ES_tradnl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    =   5 Bolsas </a:t>
            </a:r>
            <a:endParaRPr lang="es-CO" dirty="0">
              <a:solidFill>
                <a:srgbClr val="FF0000"/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/>
            <a:r>
              <a:rPr lang="es-ES_tradnl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                                                                Cantidad de una                    500 </a:t>
            </a:r>
            <a:endParaRPr lang="es-CO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5C884A9-2E21-41B0-8C73-333FEBC1BF2A}"/>
              </a:ext>
            </a:extLst>
          </p:cNvPr>
          <p:cNvSpPr/>
          <p:nvPr/>
        </p:nvSpPr>
        <p:spPr>
          <a:xfrm>
            <a:off x="504243" y="4081895"/>
            <a:ext cx="8209451" cy="16312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CO" sz="2000" b="1" dirty="0">
                <a:solidFill>
                  <a:prstClr val="black"/>
                </a:solidFill>
                <a:latin typeface="Calibri"/>
                <a:ea typeface="Times New Roman"/>
              </a:rPr>
              <a:t>2. Se busca el numero de horas</a:t>
            </a:r>
            <a:endParaRPr lang="es-MX" sz="2000" dirty="0"/>
          </a:p>
          <a:p>
            <a:r>
              <a:rPr lang="es-MX" sz="2000" u="sng" dirty="0"/>
              <a:t>Se dividen las horas		</a:t>
            </a:r>
            <a:r>
              <a:rPr lang="es-MX" sz="2000" dirty="0"/>
              <a:t>                   </a:t>
            </a:r>
            <a:r>
              <a:rPr lang="es-MX" sz="2000" u="sng" dirty="0"/>
              <a:t>24 horas </a:t>
            </a:r>
            <a:r>
              <a:rPr lang="es-MX" sz="2000" dirty="0">
                <a:solidFill>
                  <a:prstClr val="black"/>
                </a:solidFill>
              </a:rPr>
              <a:t>                4 y sobran 4 </a:t>
            </a:r>
            <a:endParaRPr lang="es-MX" sz="2000" u="sng" dirty="0"/>
          </a:p>
          <a:p>
            <a:r>
              <a:rPr lang="es-MX" sz="2000" dirty="0"/>
              <a:t> entre el numero de Bolsas                     5 bolsa </a:t>
            </a:r>
          </a:p>
          <a:p>
            <a:r>
              <a:rPr lang="es-MX" sz="2000" dirty="0"/>
              <a:t> el resultado del sobrante se le adiciona a</a:t>
            </a:r>
            <a:r>
              <a:rPr lang="es-MX" sz="2000" dirty="0">
                <a:solidFill>
                  <a:prstClr val="black"/>
                </a:solidFill>
              </a:rPr>
              <a:t> cada una de las</a:t>
            </a:r>
            <a:r>
              <a:rPr lang="es-MX" sz="2000" dirty="0"/>
              <a:t> las primeras  bolsa hasta donde alcance. 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5458785-9B1F-40BD-B1D5-5B66D13C8F43}"/>
              </a:ext>
            </a:extLst>
          </p:cNvPr>
          <p:cNvSpPr/>
          <p:nvPr/>
        </p:nvSpPr>
        <p:spPr>
          <a:xfrm>
            <a:off x="584643" y="5834052"/>
            <a:ext cx="386209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prstClr val="black"/>
                </a:solidFill>
              </a:rPr>
              <a:t>1° </a:t>
            </a:r>
            <a:r>
              <a:rPr lang="es-MX" sz="2000" b="1" dirty="0">
                <a:solidFill>
                  <a:srgbClr val="FF0000"/>
                </a:solidFill>
              </a:rPr>
              <a:t>=</a:t>
            </a:r>
            <a:r>
              <a:rPr lang="es-MX" sz="2000" b="1" dirty="0">
                <a:solidFill>
                  <a:prstClr val="black"/>
                </a:solidFill>
              </a:rPr>
              <a:t>  4 horas + 1  </a:t>
            </a:r>
            <a:r>
              <a:rPr lang="es-MX" sz="2000" b="1" dirty="0">
                <a:solidFill>
                  <a:srgbClr val="FF0000"/>
                </a:solidFill>
              </a:rPr>
              <a:t>=</a:t>
            </a:r>
            <a:r>
              <a:rPr lang="es-MX" sz="2000" b="1" dirty="0">
                <a:solidFill>
                  <a:prstClr val="black"/>
                </a:solidFill>
              </a:rPr>
              <a:t>  5 horas </a:t>
            </a:r>
          </a:p>
          <a:p>
            <a:pPr lvl="0"/>
            <a:r>
              <a:rPr lang="es-MX" sz="2000" b="1" dirty="0">
                <a:solidFill>
                  <a:prstClr val="black"/>
                </a:solidFill>
              </a:rPr>
              <a:t>2° </a:t>
            </a:r>
            <a:r>
              <a:rPr lang="es-MX" sz="2000" b="1" dirty="0">
                <a:solidFill>
                  <a:srgbClr val="FF0000"/>
                </a:solidFill>
              </a:rPr>
              <a:t>=</a:t>
            </a:r>
            <a:r>
              <a:rPr lang="es-MX" sz="2000" b="1" dirty="0">
                <a:solidFill>
                  <a:prstClr val="black"/>
                </a:solidFill>
              </a:rPr>
              <a:t>  4 horas + 1  </a:t>
            </a:r>
            <a:r>
              <a:rPr lang="es-MX" sz="2000" b="1" dirty="0">
                <a:solidFill>
                  <a:srgbClr val="FF0000"/>
                </a:solidFill>
              </a:rPr>
              <a:t>=</a:t>
            </a:r>
            <a:r>
              <a:rPr lang="es-MX" sz="2000" b="1" dirty="0">
                <a:solidFill>
                  <a:prstClr val="black"/>
                </a:solidFill>
              </a:rPr>
              <a:t>  5 horas</a:t>
            </a:r>
          </a:p>
          <a:p>
            <a:pPr lvl="0"/>
            <a:r>
              <a:rPr lang="es-MX" sz="2000" b="1" dirty="0">
                <a:solidFill>
                  <a:prstClr val="black"/>
                </a:solidFill>
              </a:rPr>
              <a:t>3° </a:t>
            </a:r>
            <a:r>
              <a:rPr lang="es-MX" sz="2000" b="1" dirty="0">
                <a:solidFill>
                  <a:srgbClr val="FF0000"/>
                </a:solidFill>
              </a:rPr>
              <a:t>=</a:t>
            </a:r>
            <a:r>
              <a:rPr lang="es-MX" sz="2000" b="1" dirty="0">
                <a:solidFill>
                  <a:prstClr val="black"/>
                </a:solidFill>
              </a:rPr>
              <a:t>  4 horas + 1  </a:t>
            </a:r>
            <a:r>
              <a:rPr lang="es-MX" sz="2000" b="1" dirty="0">
                <a:solidFill>
                  <a:srgbClr val="FF0000"/>
                </a:solidFill>
              </a:rPr>
              <a:t>=</a:t>
            </a:r>
            <a:r>
              <a:rPr lang="es-MX" sz="2000" b="1" dirty="0">
                <a:solidFill>
                  <a:prstClr val="black"/>
                </a:solidFill>
              </a:rPr>
              <a:t>  5 horas</a:t>
            </a:r>
          </a:p>
          <a:p>
            <a:pPr lvl="0"/>
            <a:r>
              <a:rPr lang="es-MX" sz="2000" b="1" dirty="0">
                <a:solidFill>
                  <a:prstClr val="black"/>
                </a:solidFill>
              </a:rPr>
              <a:t>4° </a:t>
            </a:r>
            <a:r>
              <a:rPr lang="es-MX" sz="2000" b="1" dirty="0">
                <a:solidFill>
                  <a:srgbClr val="FF0000"/>
                </a:solidFill>
              </a:rPr>
              <a:t>=</a:t>
            </a:r>
            <a:r>
              <a:rPr lang="es-MX" sz="2000" b="1" dirty="0">
                <a:solidFill>
                  <a:prstClr val="black"/>
                </a:solidFill>
              </a:rPr>
              <a:t>  4 horas + 1  </a:t>
            </a:r>
            <a:r>
              <a:rPr lang="es-MX" sz="2000" b="1" dirty="0">
                <a:solidFill>
                  <a:srgbClr val="FF0000"/>
                </a:solidFill>
              </a:rPr>
              <a:t>= </a:t>
            </a:r>
            <a:r>
              <a:rPr lang="es-MX" sz="2000" b="1" dirty="0">
                <a:solidFill>
                  <a:prstClr val="black"/>
                </a:solidFill>
              </a:rPr>
              <a:t> 5 horas</a:t>
            </a:r>
          </a:p>
          <a:p>
            <a:pPr lvl="0"/>
            <a:r>
              <a:rPr lang="es-MX" sz="2000" b="1" u="sng" dirty="0">
                <a:solidFill>
                  <a:schemeClr val="tx1"/>
                </a:solidFill>
              </a:rPr>
              <a:t>5° </a:t>
            </a:r>
            <a:r>
              <a:rPr lang="es-MX" sz="2000" b="1" u="sng" dirty="0">
                <a:solidFill>
                  <a:srgbClr val="FF0000"/>
                </a:solidFill>
              </a:rPr>
              <a:t>=</a:t>
            </a:r>
            <a:r>
              <a:rPr lang="es-MX" sz="2000" b="1" u="sng" dirty="0">
                <a:solidFill>
                  <a:schemeClr val="tx1"/>
                </a:solidFill>
              </a:rPr>
              <a:t>  </a:t>
            </a:r>
            <a:r>
              <a:rPr lang="es-MX" sz="2000" b="1" u="sng" dirty="0">
                <a:solidFill>
                  <a:srgbClr val="0A0AF0"/>
                </a:solidFill>
              </a:rPr>
              <a:t>4horas              4</a:t>
            </a:r>
            <a:r>
              <a:rPr lang="es-MX" sz="2000" b="1" u="sng" dirty="0">
                <a:solidFill>
                  <a:schemeClr val="tx1"/>
                </a:solidFill>
              </a:rPr>
              <a:t>_ horas            </a:t>
            </a:r>
          </a:p>
          <a:p>
            <a:pPr lvl="0"/>
            <a:r>
              <a:rPr lang="es-MX" sz="2000" dirty="0">
                <a:solidFill>
                  <a:prstClr val="black"/>
                </a:solidFill>
              </a:rPr>
              <a:t>        </a:t>
            </a:r>
            <a:r>
              <a:rPr lang="es-MX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20 horas               24 horas 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985441D2-64C0-4ED5-8332-0BB30FE266C9}"/>
              </a:ext>
            </a:extLst>
          </p:cNvPr>
          <p:cNvSpPr/>
          <p:nvPr/>
        </p:nvSpPr>
        <p:spPr>
          <a:xfrm flipV="1">
            <a:off x="3712714" y="4739359"/>
            <a:ext cx="277010" cy="18494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s igual a 19">
            <a:extLst>
              <a:ext uri="{FF2B5EF4-FFF2-40B4-BE49-F238E27FC236}">
                <a16:creationId xmlns:a16="http://schemas.microsoft.com/office/drawing/2014/main" id="{FCB3C64C-D625-406D-AE38-1D028C7A4B1E}"/>
              </a:ext>
            </a:extLst>
          </p:cNvPr>
          <p:cNvSpPr/>
          <p:nvPr/>
        </p:nvSpPr>
        <p:spPr>
          <a:xfrm>
            <a:off x="5747676" y="4595657"/>
            <a:ext cx="538779" cy="358779"/>
          </a:xfrm>
          <a:prstGeom prst="mathEqual">
            <a:avLst>
              <a:gd name="adj1" fmla="val 6332"/>
              <a:gd name="adj2" fmla="val 255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D7C01F4-9043-4C55-9D12-F19A1B946E05}"/>
              </a:ext>
            </a:extLst>
          </p:cNvPr>
          <p:cNvSpPr/>
          <p:nvPr/>
        </p:nvSpPr>
        <p:spPr>
          <a:xfrm>
            <a:off x="4650150" y="6153968"/>
            <a:ext cx="476153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1082650">
              <a:spcBef>
                <a:spcPts val="1184"/>
              </a:spcBef>
              <a:buClr>
                <a:prstClr val="black"/>
              </a:buClr>
            </a:pPr>
            <a:r>
              <a:rPr lang="es-CO" sz="22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Es decir en 24 horas 2.500 pasan:  </a:t>
            </a:r>
          </a:p>
          <a:p>
            <a:pPr lvl="0" algn="just" defTabSz="1082650">
              <a:spcBef>
                <a:spcPts val="1184"/>
              </a:spcBef>
              <a:buClr>
                <a:prstClr val="black"/>
              </a:buClr>
            </a:pPr>
            <a:r>
              <a:rPr lang="es-CO" sz="22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1 Bolsa en 4 horas y 4 bolsas en 5 horas.</a:t>
            </a:r>
          </a:p>
        </p:txBody>
      </p:sp>
      <p:pic>
        <p:nvPicPr>
          <p:cNvPr id="22" name="Picture 10" descr="Resultado de imagen para ENFERMERA ESCRIBIENDO">
            <a:extLst>
              <a:ext uri="{FF2B5EF4-FFF2-40B4-BE49-F238E27FC236}">
                <a16:creationId xmlns:a16="http://schemas.microsoft.com/office/drawing/2014/main" id="{58CC70AB-BEBC-4E87-93C1-BD7CA00B3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" b="100000" l="2326" r="100000">
                        <a14:foregroundMark x1="48837" y1="90857" x2="53101" y2="9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87771" y="1998683"/>
            <a:ext cx="2408398" cy="41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3 Rectángulo">
            <a:extLst>
              <a:ext uri="{FF2B5EF4-FFF2-40B4-BE49-F238E27FC236}">
                <a16:creationId xmlns:a16="http://schemas.microsoft.com/office/drawing/2014/main" id="{5D08E341-F169-470B-B8F2-9EF410D2E698}"/>
              </a:ext>
            </a:extLst>
          </p:cNvPr>
          <p:cNvSpPr/>
          <p:nvPr/>
        </p:nvSpPr>
        <p:spPr>
          <a:xfrm>
            <a:off x="8307804" y="78122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6C9C48A9-8F2C-47DF-A50D-A110EC57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91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85543" y="42588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52"/>
            <a:ext cx="10865223" cy="1334078"/>
          </a:xfrm>
          <a:prstGeom prst="rect">
            <a:avLst/>
          </a:prstGeom>
          <a:noFill/>
        </p:spPr>
      </p:pic>
      <p:sp>
        <p:nvSpPr>
          <p:cNvPr id="13" name="3 Rectángulo"/>
          <p:cNvSpPr/>
          <p:nvPr/>
        </p:nvSpPr>
        <p:spPr>
          <a:xfrm>
            <a:off x="-45990" y="7659803"/>
            <a:ext cx="2617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400" b="1" cap="all" dirty="0">
                <a:ln w="0"/>
                <a:solidFill>
                  <a:srgbClr val="549E39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Distribución de líquidos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42A49AF-D1A3-42C2-8D6B-35EF1C348729}"/>
              </a:ext>
            </a:extLst>
          </p:cNvPr>
          <p:cNvSpPr/>
          <p:nvPr/>
        </p:nvSpPr>
        <p:spPr>
          <a:xfrm>
            <a:off x="2777908" y="6389795"/>
            <a:ext cx="5187675" cy="936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1082650">
              <a:lnSpc>
                <a:spcPct val="120000"/>
              </a:lnSpc>
              <a:spcBef>
                <a:spcPts val="1184"/>
              </a:spcBef>
              <a:buClr>
                <a:prstClr val="black"/>
              </a:buClr>
            </a:pPr>
            <a:r>
              <a:rPr lang="es-CO" sz="24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Como regla las bolsa que se van a infundir en menos tiempo se administran de primero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23B4DD8-FE88-4D3D-B2DE-03FC33F2AE7C}"/>
              </a:ext>
            </a:extLst>
          </p:cNvPr>
          <p:cNvSpPr/>
          <p:nvPr/>
        </p:nvSpPr>
        <p:spPr>
          <a:xfrm>
            <a:off x="574066" y="2319113"/>
            <a:ext cx="863334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CO" sz="2000" b="1" dirty="0">
                <a:solidFill>
                  <a:prstClr val="black"/>
                </a:solidFill>
                <a:latin typeface="Calibri"/>
                <a:ea typeface="Times New Roman"/>
              </a:rPr>
              <a:t>3. Se busca el goteo</a:t>
            </a:r>
            <a:r>
              <a:rPr lang="es-CO" sz="2000" dirty="0">
                <a:solidFill>
                  <a:prstClr val="black"/>
                </a:solidFill>
                <a:latin typeface="Calibri"/>
                <a:ea typeface="Times New Roman"/>
              </a:rPr>
              <a:t>: uno para la bolsa de 4  horas y otro para las bolsa de 5 horas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776FDE1-BD62-40CC-8F55-877322CCCCD4}"/>
              </a:ext>
            </a:extLst>
          </p:cNvPr>
          <p:cNvSpPr/>
          <p:nvPr/>
        </p:nvSpPr>
        <p:spPr>
          <a:xfrm>
            <a:off x="455837" y="2956709"/>
            <a:ext cx="879601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_tradnl" sz="2000" b="1" dirty="0">
                <a:solidFill>
                  <a:prstClr val="black"/>
                </a:solidFill>
                <a:latin typeface="Calibri"/>
                <a:ea typeface="Times New Roman"/>
              </a:rPr>
              <a:t>Goteo </a:t>
            </a:r>
            <a:r>
              <a:rPr lang="es-ES_tradnl" sz="2000" dirty="0">
                <a:solidFill>
                  <a:prstClr val="black"/>
                </a:solidFill>
                <a:latin typeface="Calibri"/>
                <a:ea typeface="Times New Roman"/>
              </a:rPr>
              <a:t> = </a:t>
            </a:r>
            <a:r>
              <a:rPr lang="es-ES_tradnl" sz="2000" u="sng" dirty="0">
                <a:solidFill>
                  <a:prstClr val="black"/>
                </a:solidFill>
                <a:latin typeface="Calibri"/>
                <a:ea typeface="Times New Roman"/>
              </a:rPr>
              <a:t> Cantidad ordenada x Factor Goteo</a:t>
            </a:r>
            <a:r>
              <a:rPr lang="es-ES_tradnl" sz="2000" dirty="0">
                <a:solidFill>
                  <a:prstClr val="black"/>
                </a:solidFill>
                <a:latin typeface="Calibri"/>
                <a:ea typeface="Times New Roman"/>
              </a:rPr>
              <a:t>  =  </a:t>
            </a:r>
            <a:r>
              <a:rPr lang="es-ES_tradnl" sz="2000" u="sng" dirty="0">
                <a:solidFill>
                  <a:prstClr val="black"/>
                </a:solidFill>
                <a:latin typeface="Calibri"/>
                <a:ea typeface="Times New Roman"/>
              </a:rPr>
              <a:t>2.000 x 20   </a:t>
            </a:r>
            <a:r>
              <a:rPr lang="es-ES_tradnl" sz="2000" dirty="0">
                <a:solidFill>
                  <a:prstClr val="black"/>
                </a:solidFill>
                <a:latin typeface="Calibri"/>
                <a:ea typeface="Times New Roman"/>
              </a:rPr>
              <a:t>    =   </a:t>
            </a:r>
            <a:r>
              <a:rPr lang="es-ES_tradnl" sz="2000" u="sng" dirty="0">
                <a:solidFill>
                  <a:prstClr val="black"/>
                </a:solidFill>
                <a:latin typeface="Calibri"/>
                <a:ea typeface="Times New Roman"/>
              </a:rPr>
              <a:t>40.000  </a:t>
            </a:r>
            <a:r>
              <a:rPr lang="es-ES_tradnl" sz="2000" dirty="0">
                <a:solidFill>
                  <a:prstClr val="black"/>
                </a:solidFill>
                <a:latin typeface="Calibri"/>
                <a:ea typeface="Times New Roman"/>
              </a:rPr>
              <a:t> = 33.33 g                               </a:t>
            </a:r>
          </a:p>
          <a:p>
            <a:pPr lvl="0" algn="just"/>
            <a:r>
              <a:rPr lang="es-ES_tradnl" sz="2000" dirty="0">
                <a:solidFill>
                  <a:prstClr val="black"/>
                </a:solidFill>
                <a:latin typeface="Calibri"/>
                <a:ea typeface="Times New Roman"/>
              </a:rPr>
              <a:t>                  Tiempo en minuto (horas x60)           20 horas x 60          1.200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4462E9A-1345-4C77-A4BF-D2A8AE2BBC9E}"/>
              </a:ext>
            </a:extLst>
          </p:cNvPr>
          <p:cNvSpPr/>
          <p:nvPr/>
        </p:nvSpPr>
        <p:spPr>
          <a:xfrm>
            <a:off x="492731" y="4363857"/>
            <a:ext cx="87960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_tradnl" sz="2000" b="1" dirty="0">
                <a:solidFill>
                  <a:prstClr val="black"/>
                </a:solidFill>
                <a:latin typeface="Calibri"/>
                <a:ea typeface="Times New Roman"/>
              </a:rPr>
              <a:t>Goteo</a:t>
            </a:r>
            <a:r>
              <a:rPr lang="es-ES_tradnl" sz="2000" dirty="0">
                <a:solidFill>
                  <a:prstClr val="black"/>
                </a:solidFill>
                <a:latin typeface="Calibri"/>
                <a:ea typeface="Times New Roman"/>
              </a:rPr>
              <a:t> = </a:t>
            </a:r>
            <a:r>
              <a:rPr lang="es-ES_tradnl" sz="2000" u="sng" dirty="0">
                <a:solidFill>
                  <a:prstClr val="black"/>
                </a:solidFill>
                <a:latin typeface="Calibri"/>
                <a:ea typeface="Times New Roman"/>
              </a:rPr>
              <a:t> Cantidad ordenada x Factor Goteo</a:t>
            </a:r>
            <a:r>
              <a:rPr lang="es-ES_tradnl" sz="2000" dirty="0">
                <a:solidFill>
                  <a:prstClr val="black"/>
                </a:solidFill>
                <a:latin typeface="Calibri"/>
                <a:ea typeface="Times New Roman"/>
              </a:rPr>
              <a:t>   =  </a:t>
            </a:r>
            <a:r>
              <a:rPr lang="es-ES_tradnl" sz="2000" u="sng" dirty="0">
                <a:solidFill>
                  <a:prstClr val="black"/>
                </a:solidFill>
                <a:latin typeface="Calibri"/>
                <a:ea typeface="Times New Roman"/>
              </a:rPr>
              <a:t>500 x 20      </a:t>
            </a:r>
            <a:r>
              <a:rPr lang="es-ES_tradnl" sz="2000" dirty="0">
                <a:solidFill>
                  <a:prstClr val="black"/>
                </a:solidFill>
                <a:latin typeface="Calibri"/>
                <a:ea typeface="Times New Roman"/>
              </a:rPr>
              <a:t>       =     </a:t>
            </a:r>
            <a:r>
              <a:rPr lang="es-ES_tradnl" sz="2000" u="sng" dirty="0">
                <a:solidFill>
                  <a:prstClr val="black"/>
                </a:solidFill>
                <a:latin typeface="Calibri"/>
                <a:ea typeface="Times New Roman"/>
              </a:rPr>
              <a:t>10.000  </a:t>
            </a:r>
            <a:r>
              <a:rPr lang="es-ES_tradnl" sz="2000" dirty="0">
                <a:solidFill>
                  <a:prstClr val="black"/>
                </a:solidFill>
                <a:latin typeface="Calibri"/>
                <a:ea typeface="Times New Roman"/>
              </a:rPr>
              <a:t> =41.6 g</a:t>
            </a:r>
            <a:endParaRPr lang="es-CO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es-ES_tradnl" sz="2000" dirty="0">
                <a:solidFill>
                  <a:prstClr val="black"/>
                </a:solidFill>
                <a:latin typeface="Calibri"/>
                <a:ea typeface="Times New Roman"/>
              </a:rPr>
              <a:t>                    Tiempo en minuto (horas x60)         24 horas x 60    =          240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E76C458-7ECD-437F-99A7-8C2F1595AF5E}"/>
              </a:ext>
            </a:extLst>
          </p:cNvPr>
          <p:cNvSpPr/>
          <p:nvPr/>
        </p:nvSpPr>
        <p:spPr>
          <a:xfrm>
            <a:off x="6572982" y="3819205"/>
            <a:ext cx="27082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sz="2000" dirty="0">
                <a:solidFill>
                  <a:prstClr val="black"/>
                </a:solidFill>
                <a:latin typeface="Calibri"/>
                <a:ea typeface="Times New Roman"/>
              </a:rPr>
              <a:t>Aproximando = </a:t>
            </a:r>
            <a:r>
              <a:rPr lang="es-ES_tradnl" sz="2000" b="1" dirty="0">
                <a:solidFill>
                  <a:srgbClr val="FF0000"/>
                </a:solidFill>
                <a:latin typeface="Calibri"/>
                <a:ea typeface="Times New Roman"/>
              </a:rPr>
              <a:t>33 gotas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F87242B-ADEE-4031-807D-B5C40DB58108}"/>
              </a:ext>
            </a:extLst>
          </p:cNvPr>
          <p:cNvSpPr/>
          <p:nvPr/>
        </p:nvSpPr>
        <p:spPr>
          <a:xfrm>
            <a:off x="6522793" y="5199524"/>
            <a:ext cx="276595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sz="2000" dirty="0">
                <a:solidFill>
                  <a:prstClr val="black"/>
                </a:solidFill>
                <a:latin typeface="Calibri"/>
                <a:ea typeface="Times New Roman"/>
              </a:rPr>
              <a:t>Aproximando  = </a:t>
            </a:r>
            <a:r>
              <a:rPr lang="es-ES_tradnl" sz="2000" b="1" dirty="0">
                <a:solidFill>
                  <a:srgbClr val="FF0000"/>
                </a:solidFill>
                <a:latin typeface="Calibri"/>
                <a:ea typeface="Times New Roman"/>
              </a:rPr>
              <a:t>42 gotas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52E7A67-2443-4F91-B776-1D273D75EDF7}"/>
              </a:ext>
            </a:extLst>
          </p:cNvPr>
          <p:cNvSpPr/>
          <p:nvPr/>
        </p:nvSpPr>
        <p:spPr>
          <a:xfrm>
            <a:off x="487285" y="5771005"/>
            <a:ext cx="752171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2000" b="1" dirty="0">
                <a:solidFill>
                  <a:srgbClr val="FF0000"/>
                </a:solidFill>
                <a:latin typeface="Calibri"/>
                <a:ea typeface="Times New Roman"/>
              </a:rPr>
              <a:t>Goteo de 4 horas es de 42 gotas por minuto y el de 5 horas es de 33 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8" name="Título 6">
            <a:extLst>
              <a:ext uri="{FF2B5EF4-FFF2-40B4-BE49-F238E27FC236}">
                <a16:creationId xmlns:a16="http://schemas.microsoft.com/office/drawing/2014/main" id="{7034AF40-87B8-4936-B562-5D8593A850F0}"/>
              </a:ext>
            </a:extLst>
          </p:cNvPr>
          <p:cNvSpPr txBox="1">
            <a:spLocks/>
          </p:cNvSpPr>
          <p:nvPr/>
        </p:nvSpPr>
        <p:spPr>
          <a:xfrm>
            <a:off x="261307" y="624634"/>
            <a:ext cx="5033202" cy="1463995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375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pic>
        <p:nvPicPr>
          <p:cNvPr id="19" name="Picture 2" descr="Resultado de imagen para gotas de agua">
            <a:extLst>
              <a:ext uri="{FF2B5EF4-FFF2-40B4-BE49-F238E27FC236}">
                <a16:creationId xmlns:a16="http://schemas.microsoft.com/office/drawing/2014/main" id="{03C6EFE2-9247-4B72-B3EF-B2C93F988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67" y="1323072"/>
            <a:ext cx="412407" cy="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62308AB0-C86A-45C1-B813-0AF4BF72C799}"/>
              </a:ext>
            </a:extLst>
          </p:cNvPr>
          <p:cNvSpPr/>
          <p:nvPr/>
        </p:nvSpPr>
        <p:spPr>
          <a:xfrm>
            <a:off x="4809402" y="1179830"/>
            <a:ext cx="4989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800" b="1" i="1" cap="all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DISTRIBUCIÓN DE LAS BOLSAS  CUANDO SON IMPARES</a:t>
            </a:r>
            <a:endParaRPr lang="es-MX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2" descr="Imagen relacionada">
            <a:extLst>
              <a:ext uri="{FF2B5EF4-FFF2-40B4-BE49-F238E27FC236}">
                <a16:creationId xmlns:a16="http://schemas.microsoft.com/office/drawing/2014/main" id="{949A076C-02A5-4D35-889D-78E73CEEB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6195" y1="54519" x2="60177" y2="79484"/>
                        <a14:foregroundMark x1="38274" y1="55811" x2="51991" y2="75897"/>
                        <a14:foregroundMark x1="35177" y1="55811" x2="35841" y2="59684"/>
                        <a14:foregroundMark x1="48894" y1="52654" x2="60177" y2="47920"/>
                        <a14:foregroundMark x1="34292" y1="45481" x2="35177" y2="41894"/>
                        <a14:foregroundMark x1="30973" y1="29986" x2="34292" y2="34433"/>
                        <a14:foregroundMark x1="91593" y1="8321" x2="84292" y2="24103"/>
                        <a14:foregroundMark x1="94912" y1="15065" x2="92478" y2="20516"/>
                        <a14:foregroundMark x1="90929" y1="7891" x2="90929" y2="7891"/>
                        <a14:backgroundMark x1="81195" y1="7891" x2="79646" y2="6313"/>
                        <a14:backgroundMark x1="79646" y1="6313" x2="79646" y2="6313"/>
                        <a14:backgroundMark x1="79646" y1="6313" x2="77212" y2="42324"/>
                        <a14:backgroundMark x1="80310" y1="58106" x2="91593" y2="51076"/>
                        <a14:backgroundMark x1="74779" y1="21664" x2="71460" y2="46198"/>
                        <a14:backgroundMark x1="48894" y1="90531" x2="44027" y2="86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599" y="1835760"/>
            <a:ext cx="1516151" cy="60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8">
            <a:extLst>
              <a:ext uri="{FF2B5EF4-FFF2-40B4-BE49-F238E27FC236}">
                <a16:creationId xmlns:a16="http://schemas.microsoft.com/office/drawing/2014/main" id="{43F5B9A7-6161-4C04-9B7E-FF9901DA4939}"/>
              </a:ext>
            </a:extLst>
          </p:cNvPr>
          <p:cNvSpPr/>
          <p:nvPr/>
        </p:nvSpPr>
        <p:spPr>
          <a:xfrm>
            <a:off x="-60867" y="8055519"/>
            <a:ext cx="10826750" cy="12908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44200EB-FBFD-4028-9799-88C71A27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083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8930" y="1544117"/>
            <a:ext cx="9197789" cy="5115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2800" b="1" dirty="0">
                <a:ea typeface="Times New Roman"/>
              </a:rPr>
              <a:t>DISTRIBUCIÓN DE LAS BOLSAS  CUANDO SON IMPARES</a:t>
            </a:r>
            <a:endParaRPr lang="es-CO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85543" y="42588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20120" y="2287478"/>
            <a:ext cx="828231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prstClr val="black"/>
                </a:solidFill>
                <a:latin typeface="Calibri"/>
                <a:ea typeface="Times New Roman"/>
              </a:rPr>
              <a:t>Ejemplo:</a:t>
            </a:r>
            <a:r>
              <a:rPr lang="es-ES_tradnl" b="1" dirty="0">
                <a:solidFill>
                  <a:prstClr val="black"/>
                </a:solidFill>
                <a:latin typeface="Calibri"/>
                <a:ea typeface="Times New Roman"/>
              </a:rPr>
              <a:t> S.S.N.0.9%  2.500 cc para 24 horas </a:t>
            </a:r>
            <a:r>
              <a:rPr lang="es-CO" b="1" dirty="0">
                <a:solidFill>
                  <a:prstClr val="black"/>
                </a:solidFill>
                <a:latin typeface="Calibri"/>
                <a:ea typeface="Times New Roman"/>
              </a:rPr>
              <a:t>+ 5 </a:t>
            </a:r>
            <a:r>
              <a:rPr lang="es-CO" b="1" dirty="0" err="1">
                <a:solidFill>
                  <a:prstClr val="black"/>
                </a:solidFill>
                <a:latin typeface="Calibri"/>
                <a:ea typeface="Times New Roman"/>
              </a:rPr>
              <a:t>Na</a:t>
            </a:r>
            <a:r>
              <a:rPr lang="es-CO" b="1" dirty="0">
                <a:solidFill>
                  <a:prstClr val="black"/>
                </a:solidFill>
                <a:latin typeface="Calibri"/>
                <a:ea typeface="Times New Roman"/>
              </a:rPr>
              <a:t> y 5 K  en cada 500 de solución</a:t>
            </a:r>
            <a:endParaRPr lang="es-CO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685542" y="4375623"/>
          <a:ext cx="5455667" cy="396980"/>
        </p:xfrm>
        <a:graphic>
          <a:graphicData uri="http://schemas.openxmlformats.org/drawingml/2006/table">
            <a:tbl>
              <a:tblPr firstRow="1" firstCol="1" bandRow="1"/>
              <a:tblGrid>
                <a:gridCol w="2098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49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DISTRIBUCION DE LIQUIDOS </a:t>
                      </a:r>
                      <a:endParaRPr lang="es-CO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NOMBRE</a:t>
                      </a:r>
                      <a:r>
                        <a:rPr lang="es-ES_tradnl" sz="13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  <a:endParaRPr lang="es-CO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FECHA:</a:t>
                      </a:r>
                      <a:endParaRPr lang="es-CO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just">
                        <a:spcAft>
                          <a:spcPts val="0"/>
                        </a:spcAft>
                      </a:pPr>
                      <a:r>
                        <a:rPr lang="es-ES_tradnl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N° DE CAMA:</a:t>
                      </a:r>
                      <a:endParaRPr lang="es-CO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821230"/>
              </p:ext>
            </p:extLst>
          </p:nvPr>
        </p:nvGraphicFramePr>
        <p:xfrm>
          <a:off x="520120" y="3687445"/>
          <a:ext cx="7959106" cy="3831840"/>
        </p:xfrm>
        <a:graphic>
          <a:graphicData uri="http://schemas.openxmlformats.org/drawingml/2006/table">
            <a:tbl>
              <a:tblPr firstRow="1" firstCol="1" bandRow="1"/>
              <a:tblGrid>
                <a:gridCol w="1398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GOTEO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SOLUCION – CANTIDAD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MEZCLA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H.I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H.T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FIRMA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 gotas x’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S.S.N  0.9%  500cc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5cc </a:t>
                      </a:r>
                      <a:r>
                        <a:rPr lang="es-ES_tradnl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es-ES_tradn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+5 </a:t>
                      </a:r>
                      <a:r>
                        <a:rPr lang="es-ES_tradnl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cc</a:t>
                      </a:r>
                      <a:r>
                        <a:rPr lang="es-ES_tradn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k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7.am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 am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 gotas x’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S.S.N  0.9%  500cc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5cc Na +5 cc k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 am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pm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 gotas x’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S.S.N  0.9%  500cc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5cc Na +5 cc k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pm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 pm</a:t>
                      </a:r>
                      <a:r>
                        <a:rPr lang="es-C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 gotas x’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S.S.N  0.9%  500cc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5cc Na +5 cc k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 pm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am.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6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 gotas x’</a:t>
                      </a:r>
                      <a:endParaRPr lang="es-CO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S.S.N  0.9%  500cc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5cc </a:t>
                      </a:r>
                      <a:r>
                        <a:rPr lang="es-ES_tradnl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es-ES_tradn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+5 cc k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am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7.am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D. Fernández P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20120" y="3001003"/>
            <a:ext cx="5404812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Se hace la distribución en el formato</a:t>
            </a:r>
            <a:endParaRPr lang="es-CO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n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58"/>
            <a:ext cx="10826750" cy="1450468"/>
          </a:xfrm>
          <a:prstGeom prst="rect">
            <a:avLst/>
          </a:prstGeom>
          <a:noFill/>
        </p:spPr>
      </p:pic>
      <p:sp>
        <p:nvSpPr>
          <p:cNvPr id="15" name="3 Rectángulo"/>
          <p:cNvSpPr/>
          <p:nvPr/>
        </p:nvSpPr>
        <p:spPr>
          <a:xfrm>
            <a:off x="-339091" y="7747742"/>
            <a:ext cx="3209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400" b="1" cap="all" dirty="0">
                <a:ln w="0"/>
                <a:solidFill>
                  <a:srgbClr val="549E39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Distribución de líquidos </a:t>
            </a:r>
          </a:p>
        </p:txBody>
      </p:sp>
      <p:pic>
        <p:nvPicPr>
          <p:cNvPr id="11" name="Imagen 10" descr="http://www.cliparthut.com/clip-arts/138/cartoon-hospital-bed-138828.jpg">
            <a:extLst>
              <a:ext uri="{FF2B5EF4-FFF2-40B4-BE49-F238E27FC236}">
                <a16:creationId xmlns:a16="http://schemas.microsoft.com/office/drawing/2014/main" id="{F3CEB70C-2D4B-4F87-95BB-CE15CABC63C7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2" b="99233" l="1031" r="90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3" r="12402"/>
          <a:stretch/>
        </p:blipFill>
        <p:spPr bwMode="auto">
          <a:xfrm flipH="1">
            <a:off x="8479226" y="1619089"/>
            <a:ext cx="2134986" cy="63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8">
            <a:extLst>
              <a:ext uri="{FF2B5EF4-FFF2-40B4-BE49-F238E27FC236}">
                <a16:creationId xmlns:a16="http://schemas.microsoft.com/office/drawing/2014/main" id="{EA5E877F-2F8B-452B-BE44-554B0920698F}"/>
              </a:ext>
            </a:extLst>
          </p:cNvPr>
          <p:cNvSpPr/>
          <p:nvPr/>
        </p:nvSpPr>
        <p:spPr>
          <a:xfrm>
            <a:off x="52481" y="8055519"/>
            <a:ext cx="10826750" cy="12908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FD4196F5-7BF4-4DE6-AFF7-F23669EA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90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3041" y="1541236"/>
            <a:ext cx="10004611" cy="103860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tabLst>
                <a:tab pos="119380" algn="l"/>
              </a:tabLst>
            </a:pPr>
            <a:br>
              <a:rPr lang="es-ES" sz="2800" dirty="0">
                <a:solidFill>
                  <a:prstClr val="black"/>
                </a:solidFill>
                <a:ea typeface="Times New Roman"/>
                <a:cs typeface="Calibri"/>
              </a:rPr>
            </a:br>
            <a:r>
              <a:rPr lang="es-ES" sz="2400" b="1" dirty="0">
                <a:solidFill>
                  <a:prstClr val="black"/>
                </a:solidFill>
                <a:ea typeface="Times New Roman"/>
                <a:cs typeface="Calibri"/>
              </a:rPr>
              <a:t>FÓRMULAS PARA EL CÁLCULO DE LAS NECESIDADES CORPORALES DE LÍQUIDOS</a:t>
            </a:r>
            <a:br>
              <a:rPr lang="es-CO" sz="2000" b="1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es-CO" sz="24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161"/>
              </p:ext>
            </p:extLst>
          </p:nvPr>
        </p:nvGraphicFramePr>
        <p:xfrm>
          <a:off x="219457" y="2991526"/>
          <a:ext cx="10424160" cy="4465987"/>
        </p:xfrm>
        <a:graphic>
          <a:graphicData uri="http://schemas.openxmlformats.org/drawingml/2006/table">
            <a:tbl>
              <a:tblPr firstRow="1" firstCol="1" bandRow="1"/>
              <a:tblGrid>
                <a:gridCol w="2125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8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4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es-CO" sz="2800" b="1" i="0" dirty="0"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CÁLCULO DE LÍQUIDOS BASALES</a:t>
                      </a:r>
                      <a:endParaRPr lang="es-CO" sz="2800" b="1" i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es-CO" sz="2400" b="1" i="0" dirty="0"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PESO DEL PACIENTE (kg</a:t>
                      </a:r>
                      <a:r>
                        <a:rPr lang="es-CO" sz="2400" b="0" i="0" dirty="0"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)</a:t>
                      </a:r>
                      <a:endParaRPr lang="es-CO" sz="2400" b="0" i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es-CO" sz="2400" b="1" i="0" dirty="0"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VOLUMEN A ADMINISTRAR</a:t>
                      </a:r>
                      <a:endParaRPr lang="es-CO" sz="2400" b="1" i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es-CO" sz="2800" b="0" i="0" dirty="0"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Hasta 10</a:t>
                      </a:r>
                      <a:endParaRPr lang="es-CO" sz="2800" b="0" i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es-CO" sz="2800" b="0" i="0" dirty="0"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100 ml/kg/24 h</a:t>
                      </a:r>
                      <a:endParaRPr lang="es-CO" sz="2800" b="0" i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es-CO" sz="2800" b="0" i="0" dirty="0"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De 11  a  20 </a:t>
                      </a:r>
                      <a:endParaRPr lang="es-CO" sz="2800" b="0" i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es-CO" sz="2800" b="0" i="0" dirty="0"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100ml/kg para los primeros 10 kg  +  </a:t>
                      </a:r>
                      <a:r>
                        <a:rPr kumimoji="0" lang="es-CO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50 ml/kg por cada kg de los 11 – 20 kg /24 h </a:t>
                      </a:r>
                      <a:endParaRPr lang="es-CO" sz="2800" b="0" i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es-CO" sz="2800" b="0" i="0" dirty="0"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Mayor de 20 </a:t>
                      </a:r>
                      <a:endParaRPr lang="es-CO" sz="2800" b="0" i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es-CO" sz="2800" b="0" i="0" dirty="0"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es-CO" sz="2800" b="0" i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es-CO" sz="2800" b="0" i="0" dirty="0"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100ml/kg por los primeros 10 kg</a:t>
                      </a:r>
                      <a:r>
                        <a:rPr kumimoji="0" lang="es-CO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+ 50 ml/kg por cada kg de los 11 – 20 kg + 20 – 25 ml/kg por cada kg de los 21 en adelante 20 </a:t>
                      </a:r>
                      <a:r>
                        <a:rPr kumimoji="0" lang="es-CO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mL</a:t>
                      </a:r>
                      <a:r>
                        <a:rPr kumimoji="0" lang="es-CO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 kg  /24 h </a:t>
                      </a:r>
                      <a:endParaRPr lang="es-CO" sz="2800" b="0" i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26750" cy="1538346"/>
          </a:xfrm>
          <a:prstGeom prst="rect">
            <a:avLst/>
          </a:prstGeom>
          <a:noFill/>
        </p:spPr>
      </p:pic>
      <p:sp>
        <p:nvSpPr>
          <p:cNvPr id="12" name="3 Rectángulo"/>
          <p:cNvSpPr/>
          <p:nvPr/>
        </p:nvSpPr>
        <p:spPr>
          <a:xfrm>
            <a:off x="-435501" y="7611648"/>
            <a:ext cx="3465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400" b="1" cap="all" dirty="0">
                <a:ln w="0"/>
                <a:solidFill>
                  <a:srgbClr val="549E39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Distribución de líquidos </a:t>
            </a:r>
          </a:p>
        </p:txBody>
      </p:sp>
      <p:sp>
        <p:nvSpPr>
          <p:cNvPr id="6" name="Rectángulo 8">
            <a:extLst>
              <a:ext uri="{FF2B5EF4-FFF2-40B4-BE49-F238E27FC236}">
                <a16:creationId xmlns:a16="http://schemas.microsoft.com/office/drawing/2014/main" id="{2D917EC1-2A99-4045-A55E-980EF7FF3E6B}"/>
              </a:ext>
            </a:extLst>
          </p:cNvPr>
          <p:cNvSpPr/>
          <p:nvPr/>
        </p:nvSpPr>
        <p:spPr>
          <a:xfrm>
            <a:off x="-33380" y="7990975"/>
            <a:ext cx="10860129" cy="12908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2AD5F6B-D7F4-4A9A-B584-F0DB53105098}"/>
              </a:ext>
            </a:extLst>
          </p:cNvPr>
          <p:cNvSpPr/>
          <p:nvPr/>
        </p:nvSpPr>
        <p:spPr>
          <a:xfrm>
            <a:off x="5445346" y="7499865"/>
            <a:ext cx="4986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Método de </a:t>
            </a:r>
            <a:r>
              <a:rPr lang="es-MX" b="1" dirty="0" err="1"/>
              <a:t>Holliday</a:t>
            </a:r>
            <a:r>
              <a:rPr lang="es-MX" b="1" dirty="0"/>
              <a:t> Segar 1957. </a:t>
            </a:r>
            <a:r>
              <a:rPr lang="es-MX" b="1" dirty="0" err="1"/>
              <a:t>Relga</a:t>
            </a:r>
            <a:r>
              <a:rPr lang="es-MX" b="1" dirty="0"/>
              <a:t> de 4-2-1.  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CD3FE4-F80E-48DF-B6A3-D52FBFFA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949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6">
            <a:extLst>
              <a:ext uri="{FF2B5EF4-FFF2-40B4-BE49-F238E27FC236}">
                <a16:creationId xmlns:a16="http://schemas.microsoft.com/office/drawing/2014/main" id="{451377C0-C497-4018-9984-71D78CFC01B8}"/>
              </a:ext>
            </a:extLst>
          </p:cNvPr>
          <p:cNvSpPr txBox="1">
            <a:spLocks/>
          </p:cNvSpPr>
          <p:nvPr/>
        </p:nvSpPr>
        <p:spPr>
          <a:xfrm>
            <a:off x="2171432" y="716369"/>
            <a:ext cx="3996079" cy="1534725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375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4"/>
          <a:stretch/>
        </p:blipFill>
        <p:spPr>
          <a:xfrm>
            <a:off x="65047" y="-169086"/>
            <a:ext cx="10826750" cy="2128168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527041" y="-45974"/>
            <a:ext cx="201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184666"/>
            <a:ext cx="201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Popular del Cesar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E71C85A7-D0A1-4071-B504-6B80BBD58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4389421" y="1406592"/>
            <a:ext cx="456492" cy="4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calculo de goteo">
            <a:extLst>
              <a:ext uri="{FF2B5EF4-FFF2-40B4-BE49-F238E27FC236}">
                <a16:creationId xmlns:a16="http://schemas.microsoft.com/office/drawing/2014/main" id="{67C66D8A-47B2-4030-BC18-EC1324452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56" b="85000" l="49219" r="83281">
                        <a14:foregroundMark x1="52500" y1="46528" x2="51875" y2="59306"/>
                        <a14:foregroundMark x1="55781" y1="45000" x2="55781" y2="69722"/>
                        <a14:foregroundMark x1="52109" y1="67500" x2="51875" y2="76944"/>
                        <a14:foregroundMark x1="54375" y1="43472" x2="53906" y2="78056"/>
                        <a14:foregroundMark x1="53047" y1="45417" x2="55156" y2="43194"/>
                        <a14:foregroundMark x1="56094" y1="43611" x2="52812" y2="42083"/>
                        <a14:foregroundMark x1="50000" y1="60694" x2="52969" y2="58889"/>
                        <a14:foregroundMark x1="52812" y1="81389" x2="52734" y2="84583"/>
                        <a14:foregroundMark x1="73906" y1="28611" x2="74297" y2="35972"/>
                        <a14:foregroundMark x1="76953" y1="27500" x2="77734" y2="37361"/>
                        <a14:foregroundMark x1="77891" y1="41667" x2="77344" y2="60694"/>
                        <a14:foregroundMark x1="74219" y1="40556" x2="73828" y2="68750"/>
                        <a14:foregroundMark x1="75078" y1="66389" x2="74297" y2="74444"/>
                        <a14:foregroundMark x1="73828" y1="69306" x2="74609" y2="74583"/>
                        <a14:foregroundMark x1="77422" y1="61806" x2="74297" y2="66944"/>
                        <a14:foregroundMark x1="53594" y1="74444" x2="53594" y2="74444"/>
                        <a14:foregroundMark x1="60469" y1="83472" x2="76641" y2="84306"/>
                        <a14:backgroundMark x1="68828" y1="55278" x2="72266" y2="50694"/>
                        <a14:backgroundMark x1="71953" y1="50833" x2="74375" y2="48472"/>
                        <a14:backgroundMark x1="77031" y1="50556" x2="77344" y2="52361"/>
                        <a14:backgroundMark x1="76953" y1="54028" x2="76953" y2="56250"/>
                        <a14:backgroundMark x1="73750" y1="73333" x2="74141" y2="74028"/>
                        <a14:backgroundMark x1="74453" y1="66944" x2="74375" y2="68194"/>
                        <a14:backgroundMark x1="53516" y1="55972" x2="53438" y2="58333"/>
                        <a14:backgroundMark x1="54844" y1="57083" x2="55078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12" t="27047" r="18560" b="15677"/>
          <a:stretch/>
        </p:blipFill>
        <p:spPr bwMode="auto">
          <a:xfrm flipH="1">
            <a:off x="-147648" y="1268761"/>
            <a:ext cx="4120342" cy="659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3 Rectángulo">
            <a:extLst>
              <a:ext uri="{FF2B5EF4-FFF2-40B4-BE49-F238E27FC236}">
                <a16:creationId xmlns:a16="http://schemas.microsoft.com/office/drawing/2014/main" id="{0119B502-0832-4E84-82D1-EBBC97DADCBC}"/>
              </a:ext>
            </a:extLst>
          </p:cNvPr>
          <p:cNvSpPr/>
          <p:nvPr/>
        </p:nvSpPr>
        <p:spPr>
          <a:xfrm>
            <a:off x="8307804" y="7812286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0DD284C1-4C4B-4E27-8209-13F34B3548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38914" y="5129677"/>
            <a:ext cx="6330605" cy="954108"/>
          </a:xfrm>
          <a:ln>
            <a:solidFill>
              <a:srgbClr val="42A42E"/>
            </a:solidFill>
          </a:ln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  <a:tabLst>
                <a:tab pos="119380" algn="l"/>
              </a:tabLst>
            </a:pPr>
            <a:endParaRPr lang="es-CO" sz="2800" cap="none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  <a:cs typeface="Calibri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  <a:tabLst>
                <a:tab pos="119380" algn="l"/>
              </a:tabLst>
            </a:pPr>
            <a:endParaRPr lang="es-CO" sz="2800" cap="none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  <a:cs typeface="Calibri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  <a:tabLst>
                <a:tab pos="119380" algn="l"/>
              </a:tabLst>
            </a:pPr>
            <a:endParaRPr lang="es-CO" sz="2800" cap="none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  <a:cs typeface="Calibri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None/>
              <a:tabLst>
                <a:tab pos="119380" algn="l"/>
              </a:tabLst>
            </a:pPr>
            <a:r>
              <a:rPr lang="es-CO" sz="11200" b="1" cap="none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Calibri"/>
              </a:rPr>
              <a:t>100 </a:t>
            </a:r>
            <a:r>
              <a:rPr lang="es-CO" sz="11200" b="1" cap="none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Calibri"/>
              </a:rPr>
              <a:t>mL</a:t>
            </a:r>
            <a:r>
              <a:rPr lang="es-CO" sz="11200" b="1" cap="none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Calibri"/>
              </a:rPr>
              <a:t>/kg/24h        100mL </a:t>
            </a:r>
            <a:r>
              <a:rPr lang="es-CO" sz="11200" b="1" cap="none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Calibri"/>
              </a:rPr>
              <a:t>X </a:t>
            </a:r>
            <a:r>
              <a:rPr lang="es-CO" sz="11200" b="1" cap="none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Calibri"/>
              </a:rPr>
              <a:t>9kg        900mL</a:t>
            </a:r>
            <a:endParaRPr lang="es-CO" sz="11200" b="1" cap="none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es-CO" sz="2400" cap="none" dirty="0">
              <a:solidFill>
                <a:prstClr val="black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s-CO" sz="2400" cap="none" dirty="0">
              <a:solidFill>
                <a:prstClr val="black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CO" sz="2400" cap="none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  </a:t>
            </a:r>
            <a:endParaRPr lang="es-MX" cap="none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9072C04-84BC-49CD-87ED-904ECC74E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40927"/>
              </p:ext>
            </p:extLst>
          </p:nvPr>
        </p:nvGraphicFramePr>
        <p:xfrm>
          <a:off x="4549585" y="2618114"/>
          <a:ext cx="5356298" cy="646405"/>
        </p:xfrm>
        <a:graphic>
          <a:graphicData uri="http://schemas.openxmlformats.org/drawingml/2006/table">
            <a:tbl>
              <a:tblPr firstRow="1" firstCol="1" bandRow="1"/>
              <a:tblGrid>
                <a:gridCol w="2377139">
                  <a:extLst>
                    <a:ext uri="{9D8B030D-6E8A-4147-A177-3AD203B41FA5}">
                      <a16:colId xmlns:a16="http://schemas.microsoft.com/office/drawing/2014/main" val="2587770871"/>
                    </a:ext>
                  </a:extLst>
                </a:gridCol>
                <a:gridCol w="2979159">
                  <a:extLst>
                    <a:ext uri="{9D8B030D-6E8A-4147-A177-3AD203B41FA5}">
                      <a16:colId xmlns:a16="http://schemas.microsoft.com/office/drawing/2014/main" val="474217450"/>
                    </a:ext>
                  </a:extLst>
                </a:gridCol>
              </a:tblGrid>
              <a:tr h="646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es-CO" sz="2800" b="1" i="0" dirty="0"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Hasta 10 kg.</a:t>
                      </a:r>
                      <a:endParaRPr lang="es-CO" sz="2800" b="1" i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lang="es-CO" sz="2800" b="1" i="0" dirty="0"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100 ml/kg/24 h</a:t>
                      </a:r>
                      <a:endParaRPr lang="es-CO" sz="2800" b="1" i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900" marR="60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08428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0E0E2A7C-8787-4709-9913-3237912F6304}"/>
              </a:ext>
            </a:extLst>
          </p:cNvPr>
          <p:cNvSpPr/>
          <p:nvPr/>
        </p:nvSpPr>
        <p:spPr>
          <a:xfrm>
            <a:off x="4305136" y="3687583"/>
            <a:ext cx="5998163" cy="954107"/>
          </a:xfrm>
          <a:prstGeom prst="rect">
            <a:avLst/>
          </a:prstGeom>
          <a:ln>
            <a:solidFill>
              <a:srgbClr val="42A42E"/>
            </a:solidFill>
          </a:ln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prstClr val="black"/>
                </a:solidFill>
                <a:latin typeface="Arial Narrow" panose="020B0606020202030204" pitchFamily="34" charset="0"/>
              </a:rPr>
              <a:t>1. Según el peso cuanto liquido se le pueden administrar a un paciente de 9 kg.</a:t>
            </a:r>
            <a:r>
              <a:rPr lang="es-CO" sz="28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Calibri"/>
              </a:rPr>
              <a:t> </a:t>
            </a:r>
            <a:endParaRPr lang="es-MX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04B58D9-0602-412A-B2C7-99270A182F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3164" y="4650967"/>
            <a:ext cx="640135" cy="469433"/>
          </a:xfrm>
          <a:prstGeom prst="rect">
            <a:avLst/>
          </a:prstGeom>
        </p:spPr>
      </p:pic>
      <p:sp>
        <p:nvSpPr>
          <p:cNvPr id="19" name="Es igual a 18">
            <a:extLst>
              <a:ext uri="{FF2B5EF4-FFF2-40B4-BE49-F238E27FC236}">
                <a16:creationId xmlns:a16="http://schemas.microsoft.com/office/drawing/2014/main" id="{D8D95E7D-164A-4E94-96FC-B7D5DC344DA3}"/>
              </a:ext>
            </a:extLst>
          </p:cNvPr>
          <p:cNvSpPr/>
          <p:nvPr/>
        </p:nvSpPr>
        <p:spPr>
          <a:xfrm>
            <a:off x="8735258" y="5540836"/>
            <a:ext cx="437233" cy="223562"/>
          </a:xfrm>
          <a:prstGeom prst="mathEqual">
            <a:avLst>
              <a:gd name="adj1" fmla="val 26746"/>
              <a:gd name="adj2" fmla="val 24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Es igual a 19">
            <a:extLst>
              <a:ext uri="{FF2B5EF4-FFF2-40B4-BE49-F238E27FC236}">
                <a16:creationId xmlns:a16="http://schemas.microsoft.com/office/drawing/2014/main" id="{B8C70A26-0AF2-474D-89DA-933683E2DCC1}"/>
              </a:ext>
            </a:extLst>
          </p:cNvPr>
          <p:cNvSpPr/>
          <p:nvPr/>
        </p:nvSpPr>
        <p:spPr>
          <a:xfrm>
            <a:off x="6270759" y="5539038"/>
            <a:ext cx="437233" cy="269280"/>
          </a:xfrm>
          <a:prstGeom prst="mathEqual">
            <a:avLst>
              <a:gd name="adj1" fmla="val 26746"/>
              <a:gd name="adj2" fmla="val 24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882562-9B68-4381-9BE7-ACFD1C2A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99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85B7AEF8-840C-4D77-ACB2-E8073F76C778}"/>
              </a:ext>
            </a:extLst>
          </p:cNvPr>
          <p:cNvSpPr/>
          <p:nvPr/>
        </p:nvSpPr>
        <p:spPr>
          <a:xfrm>
            <a:off x="3675888" y="5833910"/>
            <a:ext cx="6909416" cy="523220"/>
          </a:xfrm>
          <a:prstGeom prst="rect">
            <a:avLst/>
          </a:prstGeom>
          <a:ln>
            <a:solidFill>
              <a:srgbClr val="42A42E"/>
            </a:solidFill>
          </a:ln>
        </p:spPr>
        <p:txBody>
          <a:bodyPr wrap="square">
            <a:sp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   100mL  </a:t>
            </a:r>
            <a:r>
              <a:rPr lang="es-CO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X  </a:t>
            </a:r>
            <a:r>
              <a:rPr lang="es-CO" sz="2800" b="1" dirty="0">
                <a:latin typeface="Arial Narrow" panose="020B0606020202030204" pitchFamily="34" charset="0"/>
              </a:rPr>
              <a:t>10 kg           50mL </a:t>
            </a:r>
            <a:r>
              <a:rPr lang="es-CO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X </a:t>
            </a:r>
            <a:r>
              <a:rPr lang="es-CO" sz="2800" b="1" dirty="0">
                <a:latin typeface="Arial Narrow" panose="020B0606020202030204" pitchFamily="34" charset="0"/>
              </a:rPr>
              <a:t> 10kg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F93F24A-2EC1-4864-B84F-C9F600C1767F}"/>
              </a:ext>
            </a:extLst>
          </p:cNvPr>
          <p:cNvSpPr/>
          <p:nvPr/>
        </p:nvSpPr>
        <p:spPr>
          <a:xfrm>
            <a:off x="4297638" y="6720119"/>
            <a:ext cx="6287666" cy="523220"/>
          </a:xfrm>
          <a:prstGeom prst="rect">
            <a:avLst/>
          </a:prstGeom>
          <a:ln>
            <a:solidFill>
              <a:srgbClr val="42A42E"/>
            </a:solidFill>
          </a:ln>
        </p:spPr>
        <p:txBody>
          <a:bodyPr wrap="square">
            <a:sp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       1.000mL             500mL         1.500mL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1"/>
          <a:stretch/>
        </p:blipFill>
        <p:spPr>
          <a:xfrm>
            <a:off x="0" y="0"/>
            <a:ext cx="10826750" cy="217720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214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19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Popular del Cesar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5B82265-FE34-4595-BD9F-E8A5A0A0D1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" b="100000" l="32692" r="100000"/>
                    </a14:imgEffect>
                  </a14:imgLayer>
                </a14:imgProps>
              </a:ext>
            </a:extLst>
          </a:blip>
          <a:srcRect l="37845" t="13469"/>
          <a:stretch/>
        </p:blipFill>
        <p:spPr>
          <a:xfrm>
            <a:off x="30480" y="2257609"/>
            <a:ext cx="2639076" cy="5887253"/>
          </a:xfrm>
          <a:prstGeom prst="rect">
            <a:avLst/>
          </a:prstGeom>
        </p:spPr>
      </p:pic>
      <p:sp>
        <p:nvSpPr>
          <p:cNvPr id="18" name="3 Rectángulo">
            <a:extLst>
              <a:ext uri="{FF2B5EF4-FFF2-40B4-BE49-F238E27FC236}">
                <a16:creationId xmlns:a16="http://schemas.microsoft.com/office/drawing/2014/main" id="{0072D69A-ECCD-499B-BBED-C63C066BBF25}"/>
              </a:ext>
            </a:extLst>
          </p:cNvPr>
          <p:cNvSpPr/>
          <p:nvPr/>
        </p:nvSpPr>
        <p:spPr>
          <a:xfrm>
            <a:off x="8233401" y="7837085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9" name="Es igual a 18">
            <a:extLst>
              <a:ext uri="{FF2B5EF4-FFF2-40B4-BE49-F238E27FC236}">
                <a16:creationId xmlns:a16="http://schemas.microsoft.com/office/drawing/2014/main" id="{B41F0B2A-60A7-458B-BF00-4BF9F1729C54}"/>
              </a:ext>
            </a:extLst>
          </p:cNvPr>
          <p:cNvSpPr/>
          <p:nvPr/>
        </p:nvSpPr>
        <p:spPr>
          <a:xfrm>
            <a:off x="8233401" y="6883710"/>
            <a:ext cx="437233" cy="269280"/>
          </a:xfrm>
          <a:prstGeom prst="mathEqual">
            <a:avLst>
              <a:gd name="adj1" fmla="val 26746"/>
              <a:gd name="adj2" fmla="val 24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4DCCCEF-412C-4384-BCE7-00C5DCDB936F}"/>
              </a:ext>
            </a:extLst>
          </p:cNvPr>
          <p:cNvSpPr/>
          <p:nvPr/>
        </p:nvSpPr>
        <p:spPr>
          <a:xfrm>
            <a:off x="2650543" y="4559487"/>
            <a:ext cx="7943580" cy="954107"/>
          </a:xfrm>
          <a:prstGeom prst="rect">
            <a:avLst/>
          </a:prstGeom>
          <a:ln>
            <a:solidFill>
              <a:srgbClr val="42A42E"/>
            </a:solidFill>
          </a:ln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2. </a:t>
            </a:r>
            <a:r>
              <a:rPr lang="es-CO" sz="2800" dirty="0">
                <a:solidFill>
                  <a:prstClr val="black"/>
                </a:solidFill>
                <a:latin typeface="Arial Narrow" panose="020B0606020202030204" pitchFamily="34" charset="0"/>
              </a:rPr>
              <a:t>Según el peso cuanto liquido se le pueden administrar a un paciente de 20 kg.</a:t>
            </a:r>
            <a:r>
              <a:rPr lang="es-CO" sz="28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Calibri"/>
              </a:rPr>
              <a:t> </a:t>
            </a:r>
            <a:endParaRPr lang="es-MX" dirty="0"/>
          </a:p>
        </p:txBody>
      </p:sp>
      <p:sp>
        <p:nvSpPr>
          <p:cNvPr id="24" name="Título 6">
            <a:extLst>
              <a:ext uri="{FF2B5EF4-FFF2-40B4-BE49-F238E27FC236}">
                <a16:creationId xmlns:a16="http://schemas.microsoft.com/office/drawing/2014/main" id="{1BB0381D-7B2E-46F8-AE56-6EAF34208337}"/>
              </a:ext>
            </a:extLst>
          </p:cNvPr>
          <p:cNvSpPr txBox="1">
            <a:spLocks/>
          </p:cNvSpPr>
          <p:nvPr/>
        </p:nvSpPr>
        <p:spPr>
          <a:xfrm>
            <a:off x="2171432" y="716369"/>
            <a:ext cx="3996079" cy="1534725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375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801D5BE-F9D2-480B-9BF9-4DB7658C6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136" y="1475251"/>
            <a:ext cx="393085" cy="393085"/>
          </a:xfrm>
          <a:prstGeom prst="rect">
            <a:avLst/>
          </a:prstGeom>
        </p:spPr>
      </p:pic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2316AE45-05A4-47F8-94C6-A9691D8DB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40349"/>
              </p:ext>
            </p:extLst>
          </p:nvPr>
        </p:nvGraphicFramePr>
        <p:xfrm>
          <a:off x="2650543" y="2988004"/>
          <a:ext cx="7993073" cy="1072027"/>
        </p:xfrm>
        <a:graphic>
          <a:graphicData uri="http://schemas.openxmlformats.org/drawingml/2006/table">
            <a:tbl>
              <a:tblPr firstRow="1" firstCol="1" bandRow="1"/>
              <a:tblGrid>
                <a:gridCol w="1994609">
                  <a:extLst>
                    <a:ext uri="{9D8B030D-6E8A-4147-A177-3AD203B41FA5}">
                      <a16:colId xmlns:a16="http://schemas.microsoft.com/office/drawing/2014/main" val="933211424"/>
                    </a:ext>
                  </a:extLst>
                </a:gridCol>
                <a:gridCol w="5998464">
                  <a:extLst>
                    <a:ext uri="{9D8B030D-6E8A-4147-A177-3AD203B41FA5}">
                      <a16:colId xmlns:a16="http://schemas.microsoft.com/office/drawing/2014/main" val="3696183913"/>
                    </a:ext>
                  </a:extLst>
                </a:gridCol>
              </a:tblGrid>
              <a:tr h="107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r>
                        <a:rPr kumimoji="0" lang="es-CO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De 11  a  20 kg </a:t>
                      </a:r>
                      <a:endParaRPr lang="es-CO" sz="2400" b="1" i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9380" algn="l"/>
                        </a:tabLst>
                        <a:defRPr/>
                      </a:pPr>
                      <a:r>
                        <a:rPr kumimoji="0" lang="es-CO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100ml/kg para los primeros 10 kg  +  50 ml/kg por cada kg de los 11 – 20 kg /24 h </a:t>
                      </a:r>
                      <a:endParaRPr kumimoji="0" lang="es-CO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078380"/>
                  </a:ext>
                </a:extLst>
              </a:tr>
            </a:tbl>
          </a:graphicData>
        </a:graphic>
      </p:graphicFrame>
      <p:sp>
        <p:nvSpPr>
          <p:cNvPr id="25" name="Signo más 24">
            <a:extLst>
              <a:ext uri="{FF2B5EF4-FFF2-40B4-BE49-F238E27FC236}">
                <a16:creationId xmlns:a16="http://schemas.microsoft.com/office/drawing/2014/main" id="{EDCBD5D4-4B4A-4881-BAFE-0367A67532C3}"/>
              </a:ext>
            </a:extLst>
          </p:cNvPr>
          <p:cNvSpPr/>
          <p:nvPr/>
        </p:nvSpPr>
        <p:spPr>
          <a:xfrm>
            <a:off x="6453617" y="5838421"/>
            <a:ext cx="436417" cy="523221"/>
          </a:xfrm>
          <a:prstGeom prst="mathPlus">
            <a:avLst>
              <a:gd name="adj1" fmla="val 120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29" name="Signo más 28">
            <a:extLst>
              <a:ext uri="{FF2B5EF4-FFF2-40B4-BE49-F238E27FC236}">
                <a16:creationId xmlns:a16="http://schemas.microsoft.com/office/drawing/2014/main" id="{E9625093-7F7E-40E2-8AF0-1D4E31BD9215}"/>
              </a:ext>
            </a:extLst>
          </p:cNvPr>
          <p:cNvSpPr/>
          <p:nvPr/>
        </p:nvSpPr>
        <p:spPr>
          <a:xfrm>
            <a:off x="6438182" y="6695319"/>
            <a:ext cx="436417" cy="523221"/>
          </a:xfrm>
          <a:prstGeom prst="mathPlus">
            <a:avLst>
              <a:gd name="adj1" fmla="val 120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8B69A47-0853-4D9F-8058-FC3D68FC7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603" y="6320053"/>
            <a:ext cx="640135" cy="46943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EE11546-CB5E-4F06-A57F-B4051B6EF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3075" y="5415894"/>
            <a:ext cx="640135" cy="573973"/>
          </a:xfrm>
          <a:prstGeom prst="rect">
            <a:avLst/>
          </a:prstGeo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00B3D5-8B0A-4E84-9EF7-C5817D10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3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4">
            <a:extLst>
              <a:ext uri="{FF2B5EF4-FFF2-40B4-BE49-F238E27FC236}">
                <a16:creationId xmlns:a16="http://schemas.microsoft.com/office/drawing/2014/main" id="{0CA0072F-3007-4CB3-A91A-75A801D872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>
          <a:xfrm>
            <a:off x="0" y="-124875"/>
            <a:ext cx="10826750" cy="230156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24849" y="520979"/>
            <a:ext cx="2961971" cy="191124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s-CO" sz="3200" b="1" dirty="0"/>
              <a:t>D</a:t>
            </a:r>
            <a:r>
              <a:rPr lang="es-CO" sz="3200" b="1" cap="none" dirty="0"/>
              <a:t>istribución</a:t>
            </a:r>
            <a:br>
              <a:rPr lang="es-CO" sz="3200" b="1" cap="none" dirty="0"/>
            </a:br>
            <a:r>
              <a:rPr lang="es-CO" sz="3200" b="1" cap="none" dirty="0"/>
              <a:t>De</a:t>
            </a:r>
            <a:r>
              <a:rPr lang="es-CO" sz="3200" b="1" dirty="0"/>
              <a:t> </a:t>
            </a:r>
            <a:br>
              <a:rPr lang="es-CO" sz="3200" b="1" dirty="0"/>
            </a:br>
            <a:r>
              <a:rPr lang="es-CO" sz="3200" b="1" dirty="0"/>
              <a:t>  </a:t>
            </a:r>
            <a:r>
              <a:rPr lang="es-CO" sz="4000" b="1" dirty="0"/>
              <a:t>LIQUIDOS </a:t>
            </a:r>
          </a:p>
        </p:txBody>
      </p:sp>
      <p:pic>
        <p:nvPicPr>
          <p:cNvPr id="9" name="Imagen 8" descr="http://www.cliparthut.com/clip-arts/138/cartoon-hospital-bed-138828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" b="99233" l="1031" r="90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3" r="12402"/>
          <a:stretch/>
        </p:blipFill>
        <p:spPr bwMode="auto">
          <a:xfrm flipH="1">
            <a:off x="7957986" y="2301566"/>
            <a:ext cx="2448512" cy="54109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3 Rectángulo"/>
          <p:cNvSpPr/>
          <p:nvPr/>
        </p:nvSpPr>
        <p:spPr>
          <a:xfrm>
            <a:off x="190174" y="7511033"/>
            <a:ext cx="2634675" cy="30777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pic>
        <p:nvPicPr>
          <p:cNvPr id="10" name="Imagen 5">
            <a:extLst>
              <a:ext uri="{FF2B5EF4-FFF2-40B4-BE49-F238E27FC236}">
                <a16:creationId xmlns:a16="http://schemas.microsoft.com/office/drawing/2014/main" id="{C0AC3E6A-9051-4F25-99C5-AF528DA70B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54" y="0"/>
            <a:ext cx="923081" cy="921725"/>
          </a:xfrm>
          <a:prstGeom prst="rect">
            <a:avLst/>
          </a:prstGeom>
        </p:spPr>
      </p:pic>
      <p:sp>
        <p:nvSpPr>
          <p:cNvPr id="12" name="CuadroTexto 6">
            <a:extLst>
              <a:ext uri="{FF2B5EF4-FFF2-40B4-BE49-F238E27FC236}">
                <a16:creationId xmlns:a16="http://schemas.microsoft.com/office/drawing/2014/main" id="{326E9462-2013-45D0-8269-F49E56FADDA6}"/>
              </a:ext>
            </a:extLst>
          </p:cNvPr>
          <p:cNvSpPr txBox="1"/>
          <p:nvPr/>
        </p:nvSpPr>
        <p:spPr>
          <a:xfrm>
            <a:off x="574748" y="0"/>
            <a:ext cx="200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id="{F42FC316-B4B8-4AB4-9423-5215F25BA362}"/>
              </a:ext>
            </a:extLst>
          </p:cNvPr>
          <p:cNvSpPr txBox="1"/>
          <p:nvPr/>
        </p:nvSpPr>
        <p:spPr>
          <a:xfrm>
            <a:off x="574748" y="233480"/>
            <a:ext cx="199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9380359"/>
              </p:ext>
            </p:extLst>
          </p:nvPr>
        </p:nvGraphicFramePr>
        <p:xfrm>
          <a:off x="326386" y="2118584"/>
          <a:ext cx="7682497" cy="590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Rectángulo 8">
            <a:extLst>
              <a:ext uri="{FF2B5EF4-FFF2-40B4-BE49-F238E27FC236}">
                <a16:creationId xmlns:a16="http://schemas.microsoft.com/office/drawing/2014/main" id="{30A0A941-874C-45F2-9859-85E5574492F7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4A27901-6A70-422A-945E-0680803A4A1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0000" y1="26577" x2="20000" y2="27703"/>
                        <a14:foregroundMark x1="21333" y1="40090" x2="21333" y2="20946"/>
                        <a14:foregroundMark x1="35000" y1="10811" x2="11000" y2="22748"/>
                        <a14:foregroundMark x1="6000" y1="23874" x2="20667" y2="18919"/>
                        <a14:foregroundMark x1="28667" y1="14640" x2="44333" y2="12162"/>
                        <a14:foregroundMark x1="27333" y1="9910" x2="41333" y2="9459"/>
                        <a14:foregroundMark x1="62667" y1="6081" x2="62000" y2="61261"/>
                        <a14:foregroundMark x1="74667" y1="6532" x2="75000" y2="51126"/>
                        <a14:foregroundMark x1="70667" y1="61261" x2="74000" y2="51802"/>
                        <a14:foregroundMark x1="63333" y1="75676" x2="80667" y2="94369"/>
                        <a14:foregroundMark x1="78333" y1="77252" x2="87667" y2="91441"/>
                        <a14:foregroundMark x1="21333" y1="59459" x2="28000" y2="68919"/>
                        <a14:foregroundMark x1="18667" y1="75225" x2="34333" y2="77252"/>
                        <a14:foregroundMark x1="12333" y1="80405" x2="24333" y2="90090"/>
                        <a14:foregroundMark x1="27000" y1="79054" x2="28667" y2="54505"/>
                        <a14:foregroundMark x1="32000" y1="77027" x2="23667" y2="79054"/>
                        <a14:foregroundMark x1="61333" y1="81532" x2="62667" y2="98874"/>
                        <a14:foregroundMark x1="77667" y1="77703" x2="84000" y2="73198"/>
                        <a14:foregroundMark x1="87000" y1="84910" x2="87000" y2="84910"/>
                        <a14:foregroundMark x1="58333" y1="10811" x2="58333" y2="10811"/>
                        <a14:foregroundMark x1="53333" y1="6982" x2="73333" y2="5631"/>
                        <a14:foregroundMark x1="38667" y1="40541" x2="56333" y2="40541"/>
                        <a14:foregroundMark x1="35667" y1="22973" x2="51333" y2="22973"/>
                        <a14:foregroundMark x1="37667" y1="27252" x2="57667" y2="27252"/>
                        <a14:foregroundMark x1="3000" y1="59459" x2="19333" y2="57432"/>
                        <a14:foregroundMark x1="23667" y1="92117" x2="43667" y2="92117"/>
                        <a14:foregroundMark x1="23667" y1="78153" x2="27333" y2="83333"/>
                      </a14:backgroundRemoval>
                    </a14:imgEffect>
                  </a14:imgLayer>
                </a14:imgProps>
              </a:ext>
            </a:extLst>
          </a:blip>
          <a:srcRect l="48264" t="60037" r="16591" b="12449"/>
          <a:stretch/>
        </p:blipFill>
        <p:spPr>
          <a:xfrm>
            <a:off x="4905148" y="1088766"/>
            <a:ext cx="1016453" cy="775674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51F0F7-3406-4FC6-A456-0E94BB26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289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7F93F24A-2EC1-4864-B84F-C9F600C1767F}"/>
              </a:ext>
            </a:extLst>
          </p:cNvPr>
          <p:cNvSpPr/>
          <p:nvPr/>
        </p:nvSpPr>
        <p:spPr>
          <a:xfrm>
            <a:off x="3239206" y="6311804"/>
            <a:ext cx="7358119" cy="523220"/>
          </a:xfrm>
          <a:prstGeom prst="rect">
            <a:avLst/>
          </a:prstGeom>
          <a:ln>
            <a:solidFill>
              <a:srgbClr val="42A42E"/>
            </a:solidFill>
          </a:ln>
        </p:spPr>
        <p:txBody>
          <a:bodyPr wrap="square">
            <a:sp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1.000 </a:t>
            </a:r>
            <a:r>
              <a:rPr lang="es-CO" sz="2800" b="1" dirty="0" err="1">
                <a:latin typeface="Arial Narrow" panose="020B0606020202030204" pitchFamily="34" charset="0"/>
              </a:rPr>
              <a:t>mL</a:t>
            </a:r>
            <a:r>
              <a:rPr lang="es-CO" sz="2800" b="1" dirty="0">
                <a:latin typeface="Arial Narrow" panose="020B0606020202030204" pitchFamily="34" charset="0"/>
              </a:rPr>
              <a:t>            500mL         100mL          1.600mL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  <p:pic>
        <p:nvPicPr>
          <p:cNvPr id="2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1"/>
          <a:stretch/>
        </p:blipFill>
        <p:spPr>
          <a:xfrm>
            <a:off x="0" y="0"/>
            <a:ext cx="10826750" cy="2177203"/>
          </a:xfrm>
          <a:prstGeom prst="rect">
            <a:avLst/>
          </a:prstGeom>
          <a:ln>
            <a:noFill/>
          </a:ln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214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19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Popular del Cesar</a:t>
            </a:r>
          </a:p>
        </p:txBody>
      </p:sp>
      <p:sp>
        <p:nvSpPr>
          <p:cNvPr id="18" name="3 Rectángulo">
            <a:extLst>
              <a:ext uri="{FF2B5EF4-FFF2-40B4-BE49-F238E27FC236}">
                <a16:creationId xmlns:a16="http://schemas.microsoft.com/office/drawing/2014/main" id="{0072D69A-ECCD-499B-BBED-C63C066BBF25}"/>
              </a:ext>
            </a:extLst>
          </p:cNvPr>
          <p:cNvSpPr/>
          <p:nvPr/>
        </p:nvSpPr>
        <p:spPr>
          <a:xfrm>
            <a:off x="8233401" y="7837085"/>
            <a:ext cx="269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9" name="Es igual a 18">
            <a:extLst>
              <a:ext uri="{FF2B5EF4-FFF2-40B4-BE49-F238E27FC236}">
                <a16:creationId xmlns:a16="http://schemas.microsoft.com/office/drawing/2014/main" id="{B41F0B2A-60A7-458B-BF00-4BF9F1729C54}"/>
              </a:ext>
            </a:extLst>
          </p:cNvPr>
          <p:cNvSpPr/>
          <p:nvPr/>
        </p:nvSpPr>
        <p:spPr>
          <a:xfrm>
            <a:off x="8321433" y="6437564"/>
            <a:ext cx="437233" cy="269280"/>
          </a:xfrm>
          <a:prstGeom prst="mathEqual">
            <a:avLst>
              <a:gd name="adj1" fmla="val 26746"/>
              <a:gd name="adj2" fmla="val 24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8B69A47-0853-4D9F-8058-FC3D68FC7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189" y="5894975"/>
            <a:ext cx="640135" cy="46943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EE11546-CB5E-4F06-A57F-B4051B6EF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189" y="4745555"/>
            <a:ext cx="640135" cy="573973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64DCCCEF-412C-4384-BCE7-00C5DCDB936F}"/>
              </a:ext>
            </a:extLst>
          </p:cNvPr>
          <p:cNvSpPr/>
          <p:nvPr/>
        </p:nvSpPr>
        <p:spPr>
          <a:xfrm>
            <a:off x="2653746" y="3830941"/>
            <a:ext cx="7943580" cy="954107"/>
          </a:xfrm>
          <a:prstGeom prst="rect">
            <a:avLst/>
          </a:prstGeom>
          <a:ln>
            <a:solidFill>
              <a:srgbClr val="42A42E"/>
            </a:solidFill>
          </a:ln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2. </a:t>
            </a:r>
            <a:r>
              <a:rPr lang="es-CO" sz="2800" dirty="0">
                <a:solidFill>
                  <a:prstClr val="black"/>
                </a:solidFill>
                <a:latin typeface="Arial Narrow" panose="020B0606020202030204" pitchFamily="34" charset="0"/>
              </a:rPr>
              <a:t>Según el peso cuanto liquido se le pueden administrar a un paciente de 25 kg.</a:t>
            </a:r>
            <a:r>
              <a:rPr lang="es-CO" sz="28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Calibri"/>
              </a:rPr>
              <a:t> </a:t>
            </a:r>
            <a:endParaRPr lang="es-MX" dirty="0"/>
          </a:p>
        </p:txBody>
      </p:sp>
      <p:sp>
        <p:nvSpPr>
          <p:cNvPr id="24" name="Título 6">
            <a:extLst>
              <a:ext uri="{FF2B5EF4-FFF2-40B4-BE49-F238E27FC236}">
                <a16:creationId xmlns:a16="http://schemas.microsoft.com/office/drawing/2014/main" id="{1BB0381D-7B2E-46F8-AE56-6EAF34208337}"/>
              </a:ext>
            </a:extLst>
          </p:cNvPr>
          <p:cNvSpPr txBox="1">
            <a:spLocks/>
          </p:cNvSpPr>
          <p:nvPr/>
        </p:nvSpPr>
        <p:spPr>
          <a:xfrm>
            <a:off x="2171432" y="716369"/>
            <a:ext cx="3996079" cy="1534725"/>
          </a:xfrm>
          <a:prstGeom prst="rect">
            <a:avLst/>
          </a:prstGeom>
        </p:spPr>
        <p:txBody>
          <a:bodyPr vert="horz" lIns="93500" tIns="46749" rIns="93500" bIns="46749" rtlCol="0" anchor="ctr">
            <a:normAutofit fontScale="37500" lnSpcReduction="20000"/>
          </a:bodyPr>
          <a:lstStyle>
            <a:lvl1pPr algn="ctr" defTabSz="9349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53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ormulas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</a:t>
            </a:r>
            <a:r>
              <a:rPr kumimoji="0" lang="es-CO" sz="6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Calculo</a:t>
            </a:r>
            <a:b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s-CO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de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         </a:t>
            </a:r>
            <a:r>
              <a:rPr kumimoji="0" lang="es-CO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GOTE</a:t>
            </a:r>
          </a:p>
          <a:p>
            <a:pPr marL="0" marR="0" lvl="0" indent="0" algn="l" defTabSz="9349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3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s-CO" sz="37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PARA SOLUCIONES PARENTERALES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801D5BE-F9D2-480B-9BF9-4DB7658C6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136" y="1475251"/>
            <a:ext cx="393085" cy="393085"/>
          </a:xfrm>
          <a:prstGeom prst="rect">
            <a:avLst/>
          </a:prstGeom>
        </p:spPr>
      </p:pic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2316AE45-05A4-47F8-94C6-A9691D8DB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02971"/>
              </p:ext>
            </p:extLst>
          </p:nvPr>
        </p:nvGraphicFramePr>
        <p:xfrm>
          <a:off x="1920240" y="2380681"/>
          <a:ext cx="8906509" cy="1020064"/>
        </p:xfrm>
        <a:graphic>
          <a:graphicData uri="http://schemas.openxmlformats.org/drawingml/2006/table">
            <a:tbl>
              <a:tblPr firstRow="1" firstCol="1" bandRow="1"/>
              <a:tblGrid>
                <a:gridCol w="1848126">
                  <a:extLst>
                    <a:ext uri="{9D8B030D-6E8A-4147-A177-3AD203B41FA5}">
                      <a16:colId xmlns:a16="http://schemas.microsoft.com/office/drawing/2014/main" val="933211424"/>
                    </a:ext>
                  </a:extLst>
                </a:gridCol>
                <a:gridCol w="7058383">
                  <a:extLst>
                    <a:ext uri="{9D8B030D-6E8A-4147-A177-3AD203B41FA5}">
                      <a16:colId xmlns:a16="http://schemas.microsoft.com/office/drawing/2014/main" val="3696183913"/>
                    </a:ext>
                  </a:extLst>
                </a:gridCol>
              </a:tblGrid>
              <a:tr h="597487">
                <a:tc>
                  <a:txBody>
                    <a:bodyPr/>
                    <a:lstStyle/>
                    <a:p>
                      <a:pPr marL="0" marR="0" lvl="0" indent="0" algn="ctr" defTabSz="10826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9380" algn="l"/>
                        </a:tabLst>
                        <a:defRPr/>
                      </a:pPr>
                      <a:endParaRPr kumimoji="0" lang="es-CO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Calibri"/>
                      </a:endParaRPr>
                    </a:p>
                    <a:p>
                      <a:pPr marL="0" marR="0" lvl="0" indent="0" algn="ctr" defTabSz="10826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9380" algn="l"/>
                        </a:tabLst>
                        <a:defRPr/>
                      </a:pPr>
                      <a:r>
                        <a:rPr kumimoji="0" lang="es-CO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Mayor de 20 Kg </a:t>
                      </a:r>
                      <a:endParaRPr kumimoji="0" lang="es-CO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l"/>
                        </a:tabLst>
                      </a:pPr>
                      <a:endParaRPr lang="es-CO" sz="2000" b="1" i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9380" algn="l"/>
                        </a:tabLst>
                        <a:defRPr/>
                      </a:pPr>
                      <a:r>
                        <a:rPr kumimoji="0" lang="es-CO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100ml/kg por los primeros 10 kg+ 50 ml/kg por cada kg de los 11 – 20 kg + 20 – 25 ml/kg por cada kg de los 21 en adelante 20 </a:t>
                      </a:r>
                      <a:r>
                        <a:rPr kumimoji="0" lang="es-CO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mL</a:t>
                      </a:r>
                      <a:r>
                        <a:rPr kumimoji="0" lang="es-CO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 kg  /24 h </a:t>
                      </a:r>
                      <a:endParaRPr kumimoji="0" lang="es-CO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900" marR="60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078380"/>
                  </a:ext>
                </a:extLst>
              </a:tr>
            </a:tbl>
          </a:graphicData>
        </a:graphic>
      </p:graphicFrame>
      <p:sp>
        <p:nvSpPr>
          <p:cNvPr id="26" name="Rectángulo 25">
            <a:extLst>
              <a:ext uri="{FF2B5EF4-FFF2-40B4-BE49-F238E27FC236}">
                <a16:creationId xmlns:a16="http://schemas.microsoft.com/office/drawing/2014/main" id="{5901BEC2-D772-49F9-AD4F-B164D6C1D8C2}"/>
              </a:ext>
            </a:extLst>
          </p:cNvPr>
          <p:cNvSpPr/>
          <p:nvPr/>
        </p:nvSpPr>
        <p:spPr>
          <a:xfrm>
            <a:off x="2723524" y="5297863"/>
            <a:ext cx="7873802" cy="523220"/>
          </a:xfrm>
          <a:prstGeom prst="rect">
            <a:avLst/>
          </a:prstGeom>
          <a:ln>
            <a:solidFill>
              <a:srgbClr val="42A42E"/>
            </a:solidFill>
          </a:ln>
        </p:spPr>
        <p:txBody>
          <a:bodyPr wrap="square">
            <a:sp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100mL   </a:t>
            </a:r>
            <a:r>
              <a:rPr lang="es-CO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  <a:r>
              <a:rPr lang="es-CO" sz="2800" b="1" dirty="0">
                <a:latin typeface="Arial Narrow" panose="020B0606020202030204" pitchFamily="34" charset="0"/>
              </a:rPr>
              <a:t>  10 Kg           50mL  </a:t>
            </a:r>
            <a:r>
              <a:rPr lang="es-CO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X </a:t>
            </a:r>
            <a:r>
              <a:rPr lang="es-CO" sz="2800" b="1" dirty="0">
                <a:latin typeface="Arial Narrow" panose="020B0606020202030204" pitchFamily="34" charset="0"/>
              </a:rPr>
              <a:t>10kg            20ml X 5Kg 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  <p:sp>
        <p:nvSpPr>
          <p:cNvPr id="25" name="Signo más 24">
            <a:extLst>
              <a:ext uri="{FF2B5EF4-FFF2-40B4-BE49-F238E27FC236}">
                <a16:creationId xmlns:a16="http://schemas.microsoft.com/office/drawing/2014/main" id="{EDCBD5D4-4B4A-4881-BAFE-0367A67532C3}"/>
              </a:ext>
            </a:extLst>
          </p:cNvPr>
          <p:cNvSpPr/>
          <p:nvPr/>
        </p:nvSpPr>
        <p:spPr>
          <a:xfrm>
            <a:off x="5341451" y="5273063"/>
            <a:ext cx="436417" cy="523221"/>
          </a:xfrm>
          <a:prstGeom prst="mathPlus">
            <a:avLst>
              <a:gd name="adj1" fmla="val 120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29" name="Signo más 28">
            <a:extLst>
              <a:ext uri="{FF2B5EF4-FFF2-40B4-BE49-F238E27FC236}">
                <a16:creationId xmlns:a16="http://schemas.microsoft.com/office/drawing/2014/main" id="{E9625093-7F7E-40E2-8AF0-1D4E31BD9215}"/>
              </a:ext>
            </a:extLst>
          </p:cNvPr>
          <p:cNvSpPr/>
          <p:nvPr/>
        </p:nvSpPr>
        <p:spPr>
          <a:xfrm>
            <a:off x="4933919" y="6326805"/>
            <a:ext cx="436417" cy="523221"/>
          </a:xfrm>
          <a:prstGeom prst="mathPlus">
            <a:avLst>
              <a:gd name="adj1" fmla="val 120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pic>
        <p:nvPicPr>
          <p:cNvPr id="20" name="Picture 12" descr="https://mach4america.files.wordpress.com/2015/12/chemotherapy-448578_1280.jpg">
            <a:extLst>
              <a:ext uri="{FF2B5EF4-FFF2-40B4-BE49-F238E27FC236}">
                <a16:creationId xmlns:a16="http://schemas.microsoft.com/office/drawing/2014/main" id="{2B1B3B99-680B-4A73-9E51-F5C491E1C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" b="100000" l="31633" r="90757">
                        <a14:foregroundMark x1="44940" y1="23203" x2="44940" y2="23203"/>
                        <a14:foregroundMark x1="45418" y1="22422" x2="42311" y2="12266"/>
                        <a14:foregroundMark x1="44542" y1="62813" x2="42311" y2="99531"/>
                        <a14:foregroundMark x1="58167" y1="65234" x2="58645" y2="99063"/>
                        <a14:foregroundMark x1="80637" y1="18359" x2="85498" y2="20781"/>
                        <a14:foregroundMark x1="77131" y1="87266" x2="77530" y2="99531"/>
                        <a14:foregroundMark x1="37052" y1="28984" x2="37928" y2="46094"/>
                        <a14:foregroundMark x1="37928" y1="46094" x2="37928" y2="46094"/>
                        <a14:backgroundMark x1="52032" y1="68516" x2="50677" y2="96641"/>
                        <a14:backgroundMark x1="71793" y1="86016" x2="71793" y2="97500"/>
                        <a14:backgroundMark x1="61673" y1="70547" x2="61673" y2="97031"/>
                        <a14:backgroundMark x1="83745" y1="23672" x2="83267" y2="23672"/>
                        <a14:backgroundMark x1="84143" y1="22031" x2="84143" y2="22031"/>
                        <a14:backgroundMark x1="46135" y1="18438" x2="46135" y2="22031"/>
                        <a14:backgroundMark x1="45896" y1="21484" x2="43187" y2="16953"/>
                        <a14:backgroundMark x1="43187" y1="17188" x2="44781" y2="2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1" t="7960" r="9303"/>
          <a:stretch/>
        </p:blipFill>
        <p:spPr bwMode="auto">
          <a:xfrm>
            <a:off x="52227" y="1929081"/>
            <a:ext cx="2048966" cy="58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igno más 26">
            <a:extLst>
              <a:ext uri="{FF2B5EF4-FFF2-40B4-BE49-F238E27FC236}">
                <a16:creationId xmlns:a16="http://schemas.microsoft.com/office/drawing/2014/main" id="{B976BA32-5064-4A84-9022-29D94ECF9D9C}"/>
              </a:ext>
            </a:extLst>
          </p:cNvPr>
          <p:cNvSpPr/>
          <p:nvPr/>
        </p:nvSpPr>
        <p:spPr>
          <a:xfrm>
            <a:off x="8103225" y="5239108"/>
            <a:ext cx="436417" cy="523221"/>
          </a:xfrm>
          <a:prstGeom prst="mathPlus">
            <a:avLst>
              <a:gd name="adj1" fmla="val 120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30" name="Signo más 29">
            <a:extLst>
              <a:ext uri="{FF2B5EF4-FFF2-40B4-BE49-F238E27FC236}">
                <a16:creationId xmlns:a16="http://schemas.microsoft.com/office/drawing/2014/main" id="{B285C732-C530-4FFB-A24D-BD308D2D367A}"/>
              </a:ext>
            </a:extLst>
          </p:cNvPr>
          <p:cNvSpPr/>
          <p:nvPr/>
        </p:nvSpPr>
        <p:spPr>
          <a:xfrm>
            <a:off x="6660425" y="6287004"/>
            <a:ext cx="436417" cy="523221"/>
          </a:xfrm>
          <a:prstGeom prst="mathPlus">
            <a:avLst>
              <a:gd name="adj1" fmla="val 120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FC9D5C1B-C177-4404-98FF-4DCE8BB4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760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0"/>
            <a:ext cx="10826750" cy="3617286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47" y="0"/>
            <a:ext cx="923081" cy="921725"/>
          </a:xfrm>
          <a:prstGeom prst="rect">
            <a:avLst/>
          </a:prstGeom>
        </p:spPr>
      </p:pic>
      <p:sp>
        <p:nvSpPr>
          <p:cNvPr id="4" name="Rectángulo 8"/>
          <p:cNvSpPr/>
          <p:nvPr/>
        </p:nvSpPr>
        <p:spPr>
          <a:xfrm>
            <a:off x="0" y="7861886"/>
            <a:ext cx="10826750" cy="258176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537271" y="0"/>
            <a:ext cx="245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527041" y="331251"/>
            <a:ext cx="218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Popular del Cesar</a:t>
            </a:r>
          </a:p>
        </p:txBody>
      </p:sp>
      <p:sp>
        <p:nvSpPr>
          <p:cNvPr id="12" name="3 Rectángulo">
            <a:extLst>
              <a:ext uri="{FF2B5EF4-FFF2-40B4-BE49-F238E27FC236}">
                <a16:creationId xmlns:a16="http://schemas.microsoft.com/office/drawing/2014/main" id="{01E1EAB8-6BF2-4ADA-9A8A-355BC110914E}"/>
              </a:ext>
            </a:extLst>
          </p:cNvPr>
          <p:cNvSpPr/>
          <p:nvPr/>
        </p:nvSpPr>
        <p:spPr>
          <a:xfrm>
            <a:off x="-147647" y="7812286"/>
            <a:ext cx="2854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all" spc="0" normalizeH="0" baseline="0" noProof="0" dirty="0">
                <a:ln w="0"/>
                <a:solidFill>
                  <a:prstClr val="white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w Cen MT"/>
                <a:ea typeface="+mn-ea"/>
                <a:cs typeface="+mn-cs"/>
              </a:rPr>
              <a:t>Distribución de líquidos </a:t>
            </a:r>
          </a:p>
        </p:txBody>
      </p:sp>
      <p:pic>
        <p:nvPicPr>
          <p:cNvPr id="13" name="Picture 2" descr="Imagen relacionada">
            <a:extLst>
              <a:ext uri="{FF2B5EF4-FFF2-40B4-BE49-F238E27FC236}">
                <a16:creationId xmlns:a16="http://schemas.microsoft.com/office/drawing/2014/main" id="{BD279CC0-1748-4032-8A8B-7163A1C85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42A42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071" r="17289" b="9221"/>
          <a:stretch/>
        </p:blipFill>
        <p:spPr bwMode="auto">
          <a:xfrm>
            <a:off x="283432" y="550798"/>
            <a:ext cx="9636931" cy="76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A58853D2-9A77-416E-A300-F27E939146DA}"/>
              </a:ext>
            </a:extLst>
          </p:cNvPr>
          <p:cNvSpPr/>
          <p:nvPr/>
        </p:nvSpPr>
        <p:spPr>
          <a:xfrm>
            <a:off x="2854016" y="3952960"/>
            <a:ext cx="63437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0" b="1" dirty="0">
                <a:solidFill>
                  <a:prstClr val="black"/>
                </a:solidFill>
                <a:latin typeface="Kunstler Script" panose="030304020206070D0D06" pitchFamily="66" charset="0"/>
              </a:rPr>
              <a:t>Gracias </a:t>
            </a:r>
            <a:endParaRPr lang="es-MX" sz="20000" b="1" dirty="0">
              <a:solidFill>
                <a:prstClr val="black"/>
              </a:solidFill>
              <a:latin typeface="Kunstler Script" panose="030304020206070D0D06" pitchFamily="66" charset="0"/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956DB3E-03DB-4F2E-87D2-AB6E4C6D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2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4">
            <a:extLst>
              <a:ext uri="{FF2B5EF4-FFF2-40B4-BE49-F238E27FC236}">
                <a16:creationId xmlns:a16="http://schemas.microsoft.com/office/drawing/2014/main" id="{C74BB4B8-4A59-40BD-A8BA-062EB03D6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2"/>
          <a:stretch/>
        </p:blipFill>
        <p:spPr>
          <a:xfrm>
            <a:off x="0" y="-100665"/>
            <a:ext cx="10826750" cy="240919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2766" y="1855519"/>
            <a:ext cx="4261217" cy="1767451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b="1" dirty="0">
                <a:solidFill>
                  <a:schemeClr val="tx1"/>
                </a:solidFill>
                <a:ea typeface="Times New Roman"/>
              </a:rPr>
              <a:t>DISTRIBUCIÓN DE LÍQUIDOS</a:t>
            </a:r>
            <a:endParaRPr lang="es-CO" sz="4800" b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4493172" y="3216173"/>
            <a:ext cx="5970972" cy="380130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s-CO" sz="3600" dirty="0">
              <a:ea typeface="Times New Roman"/>
            </a:endParaRPr>
          </a:p>
          <a:p>
            <a:pPr marL="0" indent="0" algn="ctr">
              <a:buNone/>
            </a:pPr>
            <a:r>
              <a:rPr lang="es-CO" sz="3600" i="1" cap="none" dirty="0">
                <a:ea typeface="Times New Roman"/>
              </a:rPr>
              <a:t>La administración de líquidos se hace por cálculos según la edad, patología y la condición clínica individual del paciente</a:t>
            </a:r>
            <a:endParaRPr lang="es-CO" sz="3600" i="1" cap="none" dirty="0">
              <a:latin typeface="Times New Roman"/>
              <a:ea typeface="Times New Roman"/>
            </a:endParaRPr>
          </a:p>
        </p:txBody>
      </p:sp>
      <p:sp>
        <p:nvSpPr>
          <p:cNvPr id="10" name="3 Rectángulo"/>
          <p:cNvSpPr/>
          <p:nvPr/>
        </p:nvSpPr>
        <p:spPr>
          <a:xfrm>
            <a:off x="-185112" y="7701106"/>
            <a:ext cx="26783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pic>
        <p:nvPicPr>
          <p:cNvPr id="9" name="Imagen 8" descr="http://i.istockimg.com/file_thumbview_approve/22502133/3/stock-illustration-22502133-retro-nurse-giving-a-thumb-s-up-with-speech-bubble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47" b="96053" l="24737" r="87368">
                        <a14:foregroundMark x1="70000" y1="15789" x2="80526" y2="24342"/>
                        <a14:foregroundMark x1="60526" y1="9868" x2="79474" y2="11842"/>
                        <a14:foregroundMark x1="75789" y1="76316" x2="71053" y2="83553"/>
                        <a14:foregroundMark x1="56842" y1="77632" x2="52105" y2="86184"/>
                        <a14:foregroundMark x1="62105" y1="96053" x2="62105" y2="96053"/>
                        <a14:foregroundMark x1="32632" y1="50000" x2="25263" y2="82895"/>
                        <a14:foregroundMark x1="33158" y1="87500" x2="32105" y2="91447"/>
                        <a14:foregroundMark x1="80000" y1="28289" x2="80526" y2="38816"/>
                        <a14:foregroundMark x1="62105" y1="5263" x2="84211" y2="21053"/>
                        <a14:foregroundMark x1="87368" y1="38158" x2="78947" y2="11184"/>
                        <a14:foregroundMark x1="64211" y1="5263" x2="79474" y2="9868"/>
                        <a14:foregroundMark x1="55263" y1="56579" x2="54737" y2="58553"/>
                        <a14:foregroundMark x1="85263" y1="23684" x2="87368" y2="32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9" t="3192" r="9431"/>
          <a:stretch/>
        </p:blipFill>
        <p:spPr bwMode="auto">
          <a:xfrm flipH="1">
            <a:off x="413057" y="1072055"/>
            <a:ext cx="3827866" cy="693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5">
            <a:extLst>
              <a:ext uri="{FF2B5EF4-FFF2-40B4-BE49-F238E27FC236}">
                <a16:creationId xmlns:a16="http://schemas.microsoft.com/office/drawing/2014/main" id="{8E1FA658-5946-475B-804F-A2AF4B6BBC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2" y="5684"/>
            <a:ext cx="923081" cy="921725"/>
          </a:xfrm>
          <a:prstGeom prst="rect">
            <a:avLst/>
          </a:prstGeom>
        </p:spPr>
      </p:pic>
      <p:sp>
        <p:nvSpPr>
          <p:cNvPr id="12" name="CuadroTexto 6">
            <a:extLst>
              <a:ext uri="{FF2B5EF4-FFF2-40B4-BE49-F238E27FC236}">
                <a16:creationId xmlns:a16="http://schemas.microsoft.com/office/drawing/2014/main" id="{548BE683-B560-4512-9120-DB2D9ADFF98C}"/>
              </a:ext>
            </a:extLst>
          </p:cNvPr>
          <p:cNvSpPr txBox="1"/>
          <p:nvPr/>
        </p:nvSpPr>
        <p:spPr>
          <a:xfrm>
            <a:off x="601995" y="111180"/>
            <a:ext cx="189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id="{3F60B7C5-9BAF-4402-B71D-224C8A355AA4}"/>
              </a:ext>
            </a:extLst>
          </p:cNvPr>
          <p:cNvSpPr txBox="1"/>
          <p:nvPr/>
        </p:nvSpPr>
        <p:spPr>
          <a:xfrm>
            <a:off x="601995" y="397877"/>
            <a:ext cx="226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15" name="Rectángulo 8">
            <a:extLst>
              <a:ext uri="{FF2B5EF4-FFF2-40B4-BE49-F238E27FC236}">
                <a16:creationId xmlns:a16="http://schemas.microsoft.com/office/drawing/2014/main" id="{2950FB52-772F-4CFA-8892-B7B813E296C0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3EC7A7-31CF-4852-A6EB-8C08935F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5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4">
            <a:extLst>
              <a:ext uri="{FF2B5EF4-FFF2-40B4-BE49-F238E27FC236}">
                <a16:creationId xmlns:a16="http://schemas.microsoft.com/office/drawing/2014/main" id="{06D61E35-8FD1-4E3D-931C-513BA82E3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68"/>
          <a:stretch/>
        </p:blipFill>
        <p:spPr>
          <a:xfrm>
            <a:off x="0" y="-26821"/>
            <a:ext cx="10826750" cy="2149831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901501" y="1519746"/>
            <a:ext cx="5081753" cy="1353344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s-ES" dirty="0">
                <a:ea typeface="Times New Roman"/>
              </a:rPr>
            </a:br>
            <a:r>
              <a:rPr lang="es-ES" sz="4000" b="1" dirty="0">
                <a:solidFill>
                  <a:schemeClr val="tx1"/>
                </a:solidFill>
                <a:ea typeface="Times New Roman"/>
              </a:rPr>
              <a:t>DISTRIBUCIÓN DE LÍQUIDOS EN ENFERMERÍA </a:t>
            </a:r>
            <a:br>
              <a:rPr lang="es-CO" sz="4800" dirty="0">
                <a:latin typeface="Times New Roman"/>
                <a:ea typeface="Times New Roman"/>
              </a:rPr>
            </a:br>
            <a:endParaRPr lang="es-CO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</p:nvPr>
        </p:nvSpPr>
        <p:spPr>
          <a:xfrm>
            <a:off x="5006882" y="3617286"/>
            <a:ext cx="5161877" cy="2813563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600" i="1" cap="none" dirty="0">
                <a:latin typeface="Arial Narrow" pitchFamily="34" charset="0"/>
                <a:ea typeface="Times New Roman"/>
              </a:rPr>
              <a:t>Es la </a:t>
            </a:r>
            <a:r>
              <a:rPr lang="es-ES" sz="3600" i="1" cap="none" dirty="0">
                <a:latin typeface="Arial Narrow" pitchFamily="34" charset="0"/>
                <a:ea typeface="Times New Roman"/>
              </a:rPr>
              <a:t> repartición</a:t>
            </a:r>
            <a:r>
              <a:rPr lang="es-ES_tradnl" sz="3600" i="1" cap="none" dirty="0">
                <a:latin typeface="Arial Narrow" pitchFamily="34" charset="0"/>
                <a:ea typeface="Times New Roman"/>
              </a:rPr>
              <a:t> de líquidos ordenados por el médico  al  paciente en un período no mayor de 24 horas</a:t>
            </a:r>
            <a:endParaRPr lang="es-CO" sz="3600" i="1" cap="none" dirty="0">
              <a:latin typeface="Arial Narrow" pitchFamily="34" charset="0"/>
            </a:endParaRPr>
          </a:p>
        </p:txBody>
      </p:sp>
      <p:sp>
        <p:nvSpPr>
          <p:cNvPr id="8" name="3 Rectángulo"/>
          <p:cNvSpPr/>
          <p:nvPr/>
        </p:nvSpPr>
        <p:spPr>
          <a:xfrm>
            <a:off x="-72692" y="7593501"/>
            <a:ext cx="2546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pic>
        <p:nvPicPr>
          <p:cNvPr id="11" name="Imagen 10" descr="Resultado de imagen para transfusion sanguinea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86" l="1437" r="90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3" r="7541" b="8007"/>
          <a:stretch/>
        </p:blipFill>
        <p:spPr bwMode="auto">
          <a:xfrm>
            <a:off x="599733" y="1198178"/>
            <a:ext cx="3798846" cy="6432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5">
            <a:extLst>
              <a:ext uri="{FF2B5EF4-FFF2-40B4-BE49-F238E27FC236}">
                <a16:creationId xmlns:a16="http://schemas.microsoft.com/office/drawing/2014/main" id="{49389356-7DDF-49EC-8699-7E9C1D1FD1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2" y="5684"/>
            <a:ext cx="923081" cy="921725"/>
          </a:xfrm>
          <a:prstGeom prst="rect">
            <a:avLst/>
          </a:prstGeom>
        </p:spPr>
      </p:pic>
      <p:sp>
        <p:nvSpPr>
          <p:cNvPr id="13" name="CuadroTexto 6">
            <a:extLst>
              <a:ext uri="{FF2B5EF4-FFF2-40B4-BE49-F238E27FC236}">
                <a16:creationId xmlns:a16="http://schemas.microsoft.com/office/drawing/2014/main" id="{812ECBCA-CE8C-4BDF-8B7F-62F56FC2DD10}"/>
              </a:ext>
            </a:extLst>
          </p:cNvPr>
          <p:cNvSpPr txBox="1"/>
          <p:nvPr/>
        </p:nvSpPr>
        <p:spPr>
          <a:xfrm>
            <a:off x="599733" y="0"/>
            <a:ext cx="195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15" name="CuadroTexto 7">
            <a:extLst>
              <a:ext uri="{FF2B5EF4-FFF2-40B4-BE49-F238E27FC236}">
                <a16:creationId xmlns:a16="http://schemas.microsoft.com/office/drawing/2014/main" id="{95C50B11-5C5C-48CF-9C4B-629403D1E931}"/>
              </a:ext>
            </a:extLst>
          </p:cNvPr>
          <p:cNvSpPr txBox="1"/>
          <p:nvPr/>
        </p:nvSpPr>
        <p:spPr>
          <a:xfrm>
            <a:off x="601994" y="397877"/>
            <a:ext cx="226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sp>
        <p:nvSpPr>
          <p:cNvPr id="12" name="Rectángulo 8">
            <a:extLst>
              <a:ext uri="{FF2B5EF4-FFF2-40B4-BE49-F238E27FC236}">
                <a16:creationId xmlns:a16="http://schemas.microsoft.com/office/drawing/2014/main" id="{337C4793-73C5-4408-948C-7E53BA9C5BD5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844D975-D15E-4DA8-91BA-1D65A79C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5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4">
            <a:extLst>
              <a:ext uri="{FF2B5EF4-FFF2-40B4-BE49-F238E27FC236}">
                <a16:creationId xmlns:a16="http://schemas.microsoft.com/office/drawing/2014/main" id="{3DA1776B-50BC-44DB-AD93-5D2BFB3A0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34"/>
          <a:stretch/>
        </p:blipFill>
        <p:spPr>
          <a:xfrm>
            <a:off x="0" y="-18833"/>
            <a:ext cx="10826750" cy="236657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90248" y="1223882"/>
            <a:ext cx="3493735" cy="68207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s-ES_tradnl" dirty="0">
                <a:ea typeface="Times New Roman"/>
              </a:rPr>
            </a:br>
            <a:r>
              <a:rPr lang="es-ES_tradnl" sz="5300" b="1" dirty="0">
                <a:solidFill>
                  <a:schemeClr val="tx1"/>
                </a:solidFill>
                <a:ea typeface="Times New Roman"/>
              </a:rPr>
              <a:t>EQUIPO</a:t>
            </a:r>
            <a:br>
              <a:rPr lang="es-CO" sz="5300" b="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es-CO" sz="53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69715" y="2690797"/>
            <a:ext cx="5803989" cy="449925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es-ES_tradnl" sz="2400" i="1" cap="none" dirty="0">
                <a:ea typeface="Times New Roman"/>
              </a:rPr>
              <a:t>Formato de distribución de líquidos</a:t>
            </a:r>
            <a:endParaRPr lang="es-CO" sz="2400" i="1" cap="none" dirty="0">
              <a:ea typeface="Times New Roman"/>
            </a:endParaRPr>
          </a:p>
          <a:p>
            <a:pPr lvl="0">
              <a:buFont typeface="Wingdings" pitchFamily="2" charset="2"/>
              <a:buChar char="§"/>
            </a:pPr>
            <a:r>
              <a:rPr lang="es-ES_tradnl" sz="2400" i="1" cap="none" dirty="0">
                <a:ea typeface="Times New Roman"/>
              </a:rPr>
              <a:t> Formato notas de   enfermería</a:t>
            </a:r>
          </a:p>
          <a:p>
            <a:pPr lvl="0">
              <a:buFont typeface="Wingdings" pitchFamily="2" charset="2"/>
              <a:buChar char="§"/>
            </a:pPr>
            <a:r>
              <a:rPr lang="es-ES_tradnl" sz="2400" i="1" cap="none" dirty="0">
                <a:ea typeface="Times New Roman"/>
              </a:rPr>
              <a:t> </a:t>
            </a:r>
            <a:r>
              <a:rPr lang="es-CO" sz="2400" i="1" cap="none" dirty="0">
                <a:ea typeface="Times New Roman"/>
              </a:rPr>
              <a:t>Tipo de </a:t>
            </a:r>
            <a:r>
              <a:rPr lang="es-ES_tradnl" sz="2400" i="1" cap="none" dirty="0">
                <a:ea typeface="Times New Roman"/>
              </a:rPr>
              <a:t>líquidos parenterales administrar</a:t>
            </a:r>
            <a:endParaRPr lang="es-CO" sz="2400" i="1" cap="none" dirty="0">
              <a:ea typeface="Times New Roman"/>
            </a:endParaRPr>
          </a:p>
          <a:p>
            <a:pPr lvl="0">
              <a:buFont typeface="Wingdings" pitchFamily="2" charset="2"/>
              <a:buChar char="§"/>
            </a:pPr>
            <a:r>
              <a:rPr lang="es-ES_tradnl" sz="2400" i="1" cap="none" dirty="0">
                <a:solidFill>
                  <a:prstClr val="black"/>
                </a:solidFill>
                <a:ea typeface="Times New Roman"/>
              </a:rPr>
              <a:t>Dispositivos para la administración.(</a:t>
            </a:r>
            <a:r>
              <a:rPr lang="es-ES_tradnl" sz="2400" i="1" cap="none" dirty="0">
                <a:ea typeface="Times New Roman"/>
              </a:rPr>
              <a:t>Equipo de </a:t>
            </a:r>
            <a:r>
              <a:rPr lang="es-ES_tradnl" sz="2400" i="1" cap="none" dirty="0" err="1">
                <a:ea typeface="Times New Roman"/>
              </a:rPr>
              <a:t>venoclisis</a:t>
            </a:r>
            <a:r>
              <a:rPr lang="es-ES_tradnl" sz="2400" i="1" cap="none" dirty="0">
                <a:ea typeface="Times New Roman"/>
              </a:rPr>
              <a:t> macro, normo, micro)</a:t>
            </a:r>
          </a:p>
          <a:p>
            <a:pPr lvl="0">
              <a:buFont typeface="Wingdings" pitchFamily="2" charset="2"/>
              <a:buChar char="§"/>
            </a:pPr>
            <a:r>
              <a:rPr lang="es-ES_tradnl" sz="2400" i="1" cap="none" dirty="0" err="1">
                <a:ea typeface="Times New Roman"/>
              </a:rPr>
              <a:t>Yelko</a:t>
            </a:r>
            <a:r>
              <a:rPr lang="es-ES_tradnl" sz="2400" i="1" cap="none" dirty="0">
                <a:ea typeface="Times New Roman"/>
              </a:rPr>
              <a:t>, </a:t>
            </a:r>
            <a:r>
              <a:rPr lang="es-ES_tradnl" sz="2400" i="1" cap="none" dirty="0" err="1">
                <a:ea typeface="Times New Roman"/>
              </a:rPr>
              <a:t>angiokat</a:t>
            </a:r>
            <a:r>
              <a:rPr lang="es-ES_tradnl" sz="2400" i="1" cap="none" dirty="0">
                <a:ea typeface="Times New Roman"/>
              </a:rPr>
              <a:t>.</a:t>
            </a:r>
            <a:endParaRPr lang="es-CO" sz="2400" i="1" cap="none" dirty="0">
              <a:ea typeface="Times New Roman"/>
            </a:endParaRPr>
          </a:p>
          <a:p>
            <a:pPr>
              <a:buFont typeface="Wingdings" pitchFamily="2" charset="2"/>
              <a:buChar char="§"/>
            </a:pPr>
            <a:r>
              <a:rPr lang="es-ES_tradnl" sz="2400" i="1" cap="none" dirty="0">
                <a:ea typeface="Times New Roman"/>
              </a:rPr>
              <a:t>Lapicero rojo y negro</a:t>
            </a: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7" b="843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t="10359" b="15196"/>
          <a:stretch/>
        </p:blipFill>
        <p:spPr bwMode="auto">
          <a:xfrm rot="16738024">
            <a:off x="6022352" y="5902882"/>
            <a:ext cx="1928205" cy="213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r="6627" b="7739"/>
          <a:stretch/>
        </p:blipFill>
        <p:spPr bwMode="auto">
          <a:xfrm>
            <a:off x="7009590" y="2361055"/>
            <a:ext cx="974745" cy="15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983" y="2258993"/>
            <a:ext cx="2493840" cy="36087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688" y="3983320"/>
            <a:ext cx="1360911" cy="191421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625" b="89375" l="61789" r="93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06" t="63981" r="11112" b="13730"/>
          <a:stretch/>
        </p:blipFill>
        <p:spPr bwMode="auto">
          <a:xfrm rot="19597889">
            <a:off x="5645014" y="2570665"/>
            <a:ext cx="1512584" cy="123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n 5">
            <a:extLst>
              <a:ext uri="{FF2B5EF4-FFF2-40B4-BE49-F238E27FC236}">
                <a16:creationId xmlns:a16="http://schemas.microsoft.com/office/drawing/2014/main" id="{A95E8DB8-174B-411B-8D7D-FFD7CFF9F3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2" y="5684"/>
            <a:ext cx="923081" cy="921725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B9E1A55F-8561-4AE5-8BB1-0935B9E7E763}"/>
              </a:ext>
            </a:extLst>
          </p:cNvPr>
          <p:cNvSpPr txBox="1"/>
          <p:nvPr/>
        </p:nvSpPr>
        <p:spPr>
          <a:xfrm>
            <a:off x="599733" y="0"/>
            <a:ext cx="183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</p:txBody>
      </p:sp>
      <p:sp>
        <p:nvSpPr>
          <p:cNvPr id="19" name="CuadroTexto 7">
            <a:extLst>
              <a:ext uri="{FF2B5EF4-FFF2-40B4-BE49-F238E27FC236}">
                <a16:creationId xmlns:a16="http://schemas.microsoft.com/office/drawing/2014/main" id="{FEA25E75-AEDE-439C-A745-2DC5070BFE31}"/>
              </a:ext>
            </a:extLst>
          </p:cNvPr>
          <p:cNvSpPr txBox="1"/>
          <p:nvPr/>
        </p:nvSpPr>
        <p:spPr>
          <a:xfrm>
            <a:off x="638828" y="212876"/>
            <a:ext cx="183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Popular del Cesar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44420" y="5789431"/>
            <a:ext cx="1512967" cy="191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35084" y="4542049"/>
            <a:ext cx="1693522" cy="79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ángulo 8">
            <a:extLst>
              <a:ext uri="{FF2B5EF4-FFF2-40B4-BE49-F238E27FC236}">
                <a16:creationId xmlns:a16="http://schemas.microsoft.com/office/drawing/2014/main" id="{79F272E2-A891-4C99-83E5-21CD758BC528}"/>
              </a:ext>
            </a:extLst>
          </p:cNvPr>
          <p:cNvSpPr/>
          <p:nvPr/>
        </p:nvSpPr>
        <p:spPr>
          <a:xfrm>
            <a:off x="0" y="7925125"/>
            <a:ext cx="10826750" cy="194938"/>
          </a:xfrm>
          <a:prstGeom prst="rect">
            <a:avLst/>
          </a:prstGeom>
          <a:solidFill>
            <a:srgbClr val="00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3 Rectángulo"/>
          <p:cNvSpPr/>
          <p:nvPr/>
        </p:nvSpPr>
        <p:spPr>
          <a:xfrm>
            <a:off x="8236774" y="7868705"/>
            <a:ext cx="2328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Distribución de líquidos 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BC938554-02FE-4395-BD64-F8DC91BF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48761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2623</TotalTime>
  <Words>4239</Words>
  <Application>Microsoft Office PowerPoint</Application>
  <PresentationFormat>Papel B4 (ISO) (250 x 353 mm)</PresentationFormat>
  <Paragraphs>957</Paragraphs>
  <Slides>61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74" baseType="lpstr">
      <vt:lpstr>Arial</vt:lpstr>
      <vt:lpstr>Arial Black</vt:lpstr>
      <vt:lpstr>Arial Narrow</vt:lpstr>
      <vt:lpstr>Calibri</vt:lpstr>
      <vt:lpstr>Edwardian Script ITC</vt:lpstr>
      <vt:lpstr>Helvetica Neue</vt:lpstr>
      <vt:lpstr>inherit</vt:lpstr>
      <vt:lpstr>Kunstler Script</vt:lpstr>
      <vt:lpstr>Open Sans</vt:lpstr>
      <vt:lpstr>Times New Roman</vt:lpstr>
      <vt:lpstr>Tw Cen MT</vt:lpstr>
      <vt:lpstr>Wingdings</vt:lpstr>
      <vt:lpstr>Gota</vt:lpstr>
      <vt:lpstr>Presentación de PowerPoint</vt:lpstr>
      <vt:lpstr>COMPETENCIAS</vt:lpstr>
      <vt:lpstr>DISTRIBUCIÓN DE LÍQUIDOS </vt:lpstr>
      <vt:lpstr>DISTRIBUCION DE LOS                         LIQUIDOS CORPORALES </vt:lpstr>
      <vt:lpstr>BALANCE</vt:lpstr>
      <vt:lpstr>Distribución De    LIQUIDOS </vt:lpstr>
      <vt:lpstr>DISTRIBUCIÓN DE LÍQUIDOS</vt:lpstr>
      <vt:lpstr> DISTRIBUCIÓN DE LÍQUIDOS EN ENFERMERÍA  </vt:lpstr>
      <vt:lpstr> EQUIPO </vt:lpstr>
      <vt:lpstr>Formato  de distribución  de líquidos </vt:lpstr>
      <vt:lpstr>Presentación de PowerPoint</vt:lpstr>
      <vt:lpstr>CLASIFICACIÓN DE LA SOLUCIONES ENDOVENOSAS</vt:lpstr>
      <vt:lpstr>SOLUCIONES UTILIZADAS PARA INFUSIONES </vt:lpstr>
      <vt:lpstr>Presentación de PowerPoint</vt:lpstr>
      <vt:lpstr> PROCEDIMIENTO </vt:lpstr>
      <vt:lpstr>   PROCEDIMIENTO </vt:lpstr>
      <vt:lpstr> CALCULO DE GOTEO DE  LIQUIDOS ENDOVENOSOS </vt:lpstr>
      <vt:lpstr>Formulas de calculo         de  </vt:lpstr>
      <vt:lpstr>Presentación de PowerPoint</vt:lpstr>
      <vt:lpstr> Formulas de calculo    de  </vt:lpstr>
      <vt:lpstr>Presentación de PowerPoint</vt:lpstr>
      <vt:lpstr>Presentación de PowerPoint</vt:lpstr>
      <vt:lpstr> Formulas de calculo de  </vt:lpstr>
      <vt:lpstr>Cálculo de la velocidad  del  </vt:lpstr>
      <vt:lpstr>Formulas de calculo         de  </vt:lpstr>
      <vt:lpstr> Formulas de calculo    de  </vt:lpstr>
      <vt:lpstr>FORMULA DE GOTEO   </vt:lpstr>
      <vt:lpstr>Presentación de PowerPoint</vt:lpstr>
      <vt:lpstr>Presentación de PowerPoint</vt:lpstr>
      <vt:lpstr> Formulas de calculo    de  </vt:lpstr>
      <vt:lpstr>EJEMPLO: Paciente con solución de lactato de Ringer 500 ml. En 4 horas, por indicación medica. ¿A cuantas gotas por minuto debe pasar</vt:lpstr>
      <vt:lpstr>Presentación de PowerPoint</vt:lpstr>
      <vt:lpstr>Fórmulas de cálculo    de  </vt:lpstr>
      <vt:lpstr> Formulas de calculo    de  </vt:lpstr>
      <vt:lpstr>Presentación de PowerPoint</vt:lpstr>
      <vt:lpstr>EJEMPLO:</vt:lpstr>
      <vt:lpstr>Presentación de PowerPoint</vt:lpstr>
      <vt:lpstr>Presentación de PowerPoint</vt:lpstr>
      <vt:lpstr>Presentación de PowerPoint</vt:lpstr>
      <vt:lpstr>FORMULA DE volumen   </vt:lpstr>
      <vt:lpstr>Presentación de PowerPoint</vt:lpstr>
      <vt:lpstr>FORMULA PARA TIEMPO </vt:lpstr>
      <vt:lpstr>Presentación de PowerPoint</vt:lpstr>
      <vt:lpstr>Presentación de PowerPoint</vt:lpstr>
      <vt:lpstr>Conclusión </vt:lpstr>
      <vt:lpstr>Presentación de PowerPoint</vt:lpstr>
      <vt:lpstr>Presentación de PowerPoint</vt:lpstr>
      <vt:lpstr>Presentación de PowerPoint</vt:lpstr>
      <vt:lpstr>FORMA DE ORDENAR                           LOS LÍQUIDOS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DISTRIBUCIÓN DE LAS BOLSAS  CUANDO SON IMPARES</vt:lpstr>
      <vt:lpstr> FÓRMULAS PARA EL CÁLCULO DE LAS NECESIDADES CORPORALES DE LÍQUIDOS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</dc:creator>
  <cp:lastModifiedBy>DIANA</cp:lastModifiedBy>
  <cp:revision>239</cp:revision>
  <dcterms:created xsi:type="dcterms:W3CDTF">2018-04-03T03:13:25Z</dcterms:created>
  <dcterms:modified xsi:type="dcterms:W3CDTF">2019-04-20T14:39:54Z</dcterms:modified>
</cp:coreProperties>
</file>